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3730" r:id="rId2"/>
    <p:sldMasterId id="2147483756" r:id="rId3"/>
  </p:sldMasterIdLst>
  <p:notesMasterIdLst>
    <p:notesMasterId r:id="rId33"/>
  </p:notesMasterIdLst>
  <p:sldIdLst>
    <p:sldId id="259" r:id="rId4"/>
    <p:sldId id="321" r:id="rId5"/>
    <p:sldId id="322" r:id="rId6"/>
    <p:sldId id="324" r:id="rId7"/>
    <p:sldId id="329" r:id="rId8"/>
    <p:sldId id="287" r:id="rId9"/>
    <p:sldId id="326" r:id="rId10"/>
    <p:sldId id="325" r:id="rId11"/>
    <p:sldId id="331" r:id="rId12"/>
    <p:sldId id="332" r:id="rId13"/>
    <p:sldId id="333" r:id="rId14"/>
    <p:sldId id="334" r:id="rId15"/>
    <p:sldId id="335" r:id="rId16"/>
    <p:sldId id="336" r:id="rId17"/>
    <p:sldId id="339" r:id="rId18"/>
    <p:sldId id="341" r:id="rId19"/>
    <p:sldId id="337" r:id="rId20"/>
    <p:sldId id="338" r:id="rId21"/>
    <p:sldId id="285" r:id="rId22"/>
    <p:sldId id="317" r:id="rId23"/>
    <p:sldId id="342" r:id="rId24"/>
    <p:sldId id="343" r:id="rId25"/>
    <p:sldId id="344" r:id="rId26"/>
    <p:sldId id="345" r:id="rId27"/>
    <p:sldId id="298" r:id="rId28"/>
    <p:sldId id="346" r:id="rId29"/>
    <p:sldId id="347" r:id="rId30"/>
    <p:sldId id="270" r:id="rId31"/>
    <p:sldId id="307" r:id="rId3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020"/>
    <a:srgbClr val="602320"/>
    <a:srgbClr val="DC6900"/>
    <a:srgbClr val="00BAFF"/>
    <a:srgbClr val="FF3334"/>
    <a:srgbClr val="7F7F7F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55"/>
  </p:normalViewPr>
  <p:slideViewPr>
    <p:cSldViewPr snapToGrid="0">
      <p:cViewPr varScale="1">
        <p:scale>
          <a:sx n="110" d="100"/>
          <a:sy n="110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84502820204277E-2"/>
          <c:y val="3.6598562233072236E-2"/>
          <c:w val="0.87081982874214892"/>
          <c:h val="0.8113045594050322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Sheet1!$C$20</c:f>
              <c:strCache>
                <c:ptCount val="1"/>
                <c:pt idx="0">
                  <c:v>Revenue growth % yoy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72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4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Sheet1!$A$29:$A$36</c:f>
              <c:strCache>
                <c:ptCount val="8"/>
                <c:pt idx="0">
                  <c:v>Q116</c:v>
                </c:pt>
                <c:pt idx="1">
                  <c:v>Q216</c:v>
                </c:pt>
                <c:pt idx="2">
                  <c:v>Q316</c:v>
                </c:pt>
                <c:pt idx="3">
                  <c:v>Q416</c:v>
                </c:pt>
                <c:pt idx="4">
                  <c:v>Q117</c:v>
                </c:pt>
                <c:pt idx="5">
                  <c:v>Q217</c:v>
                </c:pt>
                <c:pt idx="6">
                  <c:v>Q317</c:v>
                </c:pt>
                <c:pt idx="7">
                  <c:v>Q417</c:v>
                </c:pt>
              </c:strCache>
            </c:strRef>
          </c:cat>
          <c:val>
            <c:numRef>
              <c:f>Sheet1!$C$29:$C$36</c:f>
              <c:numCache>
                <c:formatCode>0%</c:formatCode>
                <c:ptCount val="8"/>
                <c:pt idx="0">
                  <c:v>5.206530698179801E-2</c:v>
                </c:pt>
                <c:pt idx="1">
                  <c:v>0.10715787782318786</c:v>
                </c:pt>
                <c:pt idx="2">
                  <c:v>4.1551260223589903E-2</c:v>
                </c:pt>
                <c:pt idx="3">
                  <c:v>8.9180006688483138E-2</c:v>
                </c:pt>
                <c:pt idx="4">
                  <c:v>8.5155783783108951E-2</c:v>
                </c:pt>
                <c:pt idx="5">
                  <c:v>0.1</c:v>
                </c:pt>
                <c:pt idx="6">
                  <c:v>0.06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1-4CCB-9D49-1254CC18A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axId val="173667528"/>
        <c:axId val="1"/>
      </c:barChart>
      <c:lineChart>
        <c:grouping val="standar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Deferred revenue growth % yoy</c:v>
                </c:pt>
              </c:strCache>
            </c:strRef>
          </c:tx>
          <c:spPr>
            <a:ln w="19016">
              <a:solidFill>
                <a:srgbClr val="FF3334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1177071802398387E-3"/>
                  <c:y val="-5.8866813833701306E-2"/>
                </c:manualLayout>
              </c:layout>
              <c:spPr>
                <a:noFill/>
                <a:ln w="25724">
                  <a:noFill/>
                </a:ln>
              </c:spPr>
              <c:txPr>
                <a:bodyPr/>
                <a:lstStyle/>
                <a:p>
                  <a:pPr>
                    <a:defRPr sz="1143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41-4CCB-9D49-1254CC18A112}"/>
                </c:ext>
              </c:extLst>
            </c:dLbl>
            <c:dLbl>
              <c:idx val="1"/>
              <c:layout>
                <c:manualLayout>
                  <c:x val="-1.0823609573653144E-2"/>
                  <c:y val="-5.2980132450331181E-2"/>
                </c:manualLayout>
              </c:layout>
              <c:spPr>
                <a:noFill/>
                <a:ln w="25724">
                  <a:noFill/>
                </a:ln>
              </c:spPr>
              <c:txPr>
                <a:bodyPr/>
                <a:lstStyle/>
                <a:p>
                  <a:pPr>
                    <a:defRPr sz="1143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41-4CCB-9D49-1254CC18A112}"/>
                </c:ext>
              </c:extLst>
            </c:dLbl>
            <c:dLbl>
              <c:idx val="2"/>
              <c:layout>
                <c:manualLayout>
                  <c:x val="-1.4882463163773087E-2"/>
                  <c:y val="-4.4150110375275942E-2"/>
                </c:manualLayout>
              </c:layout>
              <c:spPr>
                <a:noFill/>
                <a:ln w="25724">
                  <a:noFill/>
                </a:ln>
              </c:spPr>
              <c:txPr>
                <a:bodyPr/>
                <a:lstStyle/>
                <a:p>
                  <a:pPr>
                    <a:defRPr sz="1143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41-4CCB-9D49-1254CC18A112}"/>
                </c:ext>
              </c:extLst>
            </c:dLbl>
            <c:dLbl>
              <c:idx val="3"/>
              <c:layout>
                <c:manualLayout>
                  <c:x val="-2.4353121540719516E-2"/>
                  <c:y val="3.5320088300220723E-2"/>
                </c:manualLayout>
              </c:layout>
              <c:spPr>
                <a:noFill/>
                <a:ln w="25724">
                  <a:noFill/>
                </a:ln>
              </c:spPr>
              <c:txPr>
                <a:bodyPr/>
                <a:lstStyle/>
                <a:p>
                  <a:pPr>
                    <a:defRPr sz="1143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41-4CCB-9D49-1254CC18A112}"/>
                </c:ext>
              </c:extLst>
            </c:dLbl>
            <c:dLbl>
              <c:idx val="4"/>
              <c:layout>
                <c:manualLayout>
                  <c:x val="-1.0797681813673514E-2"/>
                  <c:y val="-5.5008569238549729E-2"/>
                </c:manualLayout>
              </c:layout>
              <c:spPr>
                <a:noFill/>
                <a:ln w="25724">
                  <a:noFill/>
                </a:ln>
              </c:spPr>
              <c:txPr>
                <a:bodyPr/>
                <a:lstStyle/>
                <a:p>
                  <a:pPr>
                    <a:defRPr sz="1143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41-4CCB-9D49-1254CC18A112}"/>
                </c:ext>
              </c:extLst>
            </c:dLbl>
            <c:dLbl>
              <c:idx val="5"/>
              <c:layout>
                <c:manualLayout>
                  <c:x val="-1.8941316753892958E-2"/>
                  <c:y val="-4.1206769683590903E-2"/>
                </c:manualLayout>
              </c:layout>
              <c:spPr>
                <a:noFill/>
                <a:ln w="25724">
                  <a:noFill/>
                </a:ln>
              </c:spPr>
              <c:txPr>
                <a:bodyPr/>
                <a:lstStyle/>
                <a:p>
                  <a:pPr>
                    <a:defRPr sz="1143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41-4CCB-9D49-1254CC18A112}"/>
                </c:ext>
              </c:extLst>
            </c:dLbl>
            <c:dLbl>
              <c:idx val="6"/>
              <c:layout>
                <c:manualLayout>
                  <c:x val="-1.7588365557186316E-2"/>
                  <c:y val="-2.9433406916850625E-2"/>
                </c:manualLayout>
              </c:layout>
              <c:spPr>
                <a:noFill/>
                <a:ln w="25724">
                  <a:noFill/>
                </a:ln>
              </c:spPr>
              <c:txPr>
                <a:bodyPr/>
                <a:lstStyle/>
                <a:p>
                  <a:pPr>
                    <a:defRPr sz="1143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41-4CCB-9D49-1254CC18A112}"/>
                </c:ext>
              </c:extLst>
            </c:dLbl>
            <c:dLbl>
              <c:idx val="7"/>
              <c:layout>
                <c:manualLayout>
                  <c:x val="-1.7588365557186316E-2"/>
                  <c:y val="-3.8263428991905817E-2"/>
                </c:manualLayout>
              </c:layout>
              <c:spPr>
                <a:noFill/>
                <a:ln w="25724">
                  <a:noFill/>
                </a:ln>
              </c:spPr>
              <c:txPr>
                <a:bodyPr/>
                <a:lstStyle/>
                <a:p>
                  <a:pPr>
                    <a:defRPr sz="1143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41-4CCB-9D49-1254CC18A112}"/>
                </c:ext>
              </c:extLst>
            </c:dLbl>
            <c:spPr>
              <a:noFill/>
              <a:ln w="2572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43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Sheet1!$A$29:$A$36</c:f>
              <c:strCache>
                <c:ptCount val="8"/>
                <c:pt idx="0">
                  <c:v>Q116</c:v>
                </c:pt>
                <c:pt idx="1">
                  <c:v>Q216</c:v>
                </c:pt>
                <c:pt idx="2">
                  <c:v>Q316</c:v>
                </c:pt>
                <c:pt idx="3">
                  <c:v>Q416</c:v>
                </c:pt>
                <c:pt idx="4">
                  <c:v>Q117</c:v>
                </c:pt>
                <c:pt idx="5">
                  <c:v>Q217</c:v>
                </c:pt>
                <c:pt idx="6">
                  <c:v>Q317</c:v>
                </c:pt>
                <c:pt idx="7">
                  <c:v>Q417</c:v>
                </c:pt>
              </c:strCache>
            </c:strRef>
          </c:cat>
          <c:val>
            <c:numRef>
              <c:f>Sheet1!$B$29:$B$36</c:f>
              <c:numCache>
                <c:formatCode>0%</c:formatCode>
                <c:ptCount val="8"/>
                <c:pt idx="0">
                  <c:v>0.10330678421918815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0.12935273266499392</c:v>
                </c:pt>
                <c:pt idx="4">
                  <c:v>0.13109715598195204</c:v>
                </c:pt>
                <c:pt idx="5">
                  <c:v>0.09</c:v>
                </c:pt>
                <c:pt idx="6">
                  <c:v>0.11</c:v>
                </c:pt>
                <c:pt idx="7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F41-4CCB-9D49-1254CC18A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667528"/>
        <c:axId val="1"/>
      </c:lineChart>
      <c:catAx>
        <c:axId val="17366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60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18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60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413">
            <a:noFill/>
          </a:ln>
        </c:spPr>
        <c:txPr>
          <a:bodyPr rot="0" vert="horz"/>
          <a:lstStyle/>
          <a:p>
            <a:pPr>
              <a:defRPr sz="1218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73667528"/>
        <c:crosses val="autoZero"/>
        <c:crossBetween val="between"/>
        <c:majorUnit val="5.000000000000001E-2"/>
      </c:valAx>
      <c:spPr>
        <a:noFill/>
        <a:ln w="25355">
          <a:noFill/>
        </a:ln>
      </c:spPr>
    </c:plotArea>
    <c:legend>
      <c:legendPos val="r"/>
      <c:layout>
        <c:manualLayout>
          <c:xMode val="edge"/>
          <c:yMode val="edge"/>
          <c:x val="0.22171834542406652"/>
          <c:y val="0.92975463231931177"/>
          <c:w val="0.50366492442754995"/>
          <c:h val="5.3304914066949705E-2"/>
        </c:manualLayout>
      </c:layout>
      <c:overlay val="0"/>
      <c:spPr>
        <a:noFill/>
        <a:ln w="25645">
          <a:noFill/>
        </a:ln>
      </c:spPr>
      <c:txPr>
        <a:bodyPr/>
        <a:lstStyle/>
        <a:p>
          <a:pPr>
            <a:defRPr sz="1112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Cash &amp; Bank accounts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625000000000001E-3"/>
                  <c:y val="3.0040358156761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A5-4F61-B24F-12E3D1EDAB33}"/>
                </c:ext>
              </c:extLst>
            </c:dLbl>
            <c:dLbl>
              <c:idx val="1"/>
              <c:layout>
                <c:manualLayout>
                  <c:x val="-1.5624999999999426E-3"/>
                  <c:y val="5.4072644682170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BA5-4F61-B24F-12E3D1EDAB33}"/>
                </c:ext>
              </c:extLst>
            </c:dLbl>
            <c:dLbl>
              <c:idx val="2"/>
              <c:layout>
                <c:manualLayout>
                  <c:x val="1.5624999999998854E-3"/>
                  <c:y val="6.008071631352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A5-4F61-B24F-12E3D1EDAB3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21.1</c:v>
                </c:pt>
                <c:pt idx="1">
                  <c:v>29.9</c:v>
                </c:pt>
                <c:pt idx="2">
                  <c:v>29</c:v>
                </c:pt>
                <c:pt idx="3">
                  <c:v>36.299999999999997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5-4F61-B24F-12E3D1EDAB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Available-for-sale financial assets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625000000000001E-3"/>
                  <c:y val="-0.10213721773298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A5-4F61-B24F-12E3D1EDAB33}"/>
                </c:ext>
              </c:extLst>
            </c:dLbl>
            <c:dLbl>
              <c:idx val="1"/>
              <c:layout>
                <c:manualLayout>
                  <c:x val="-1.5624999999999426E-3"/>
                  <c:y val="-0.1652219698621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A5-4F61-B24F-12E3D1EDAB33}"/>
                </c:ext>
              </c:extLst>
            </c:dLbl>
            <c:dLbl>
              <c:idx val="2"/>
              <c:layout>
                <c:manualLayout>
                  <c:x val="0"/>
                  <c:y val="-0.18324618475624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A5-4F61-B24F-12E3D1EDAB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40.299999999999997</c:v>
                </c:pt>
                <c:pt idx="1">
                  <c:v>64.400000000000006</c:v>
                </c:pt>
                <c:pt idx="2">
                  <c:v>63.7</c:v>
                </c:pt>
                <c:pt idx="3">
                  <c:v>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A5-4F61-B24F-12E3D1EDA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9"/>
        <c:overlap val="100"/>
        <c:axId val="259057456"/>
        <c:axId val="25905811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Dividend/Earnings**</c:v>
                </c:pt>
              </c:strCache>
            </c:strRef>
          </c:tx>
          <c:spPr>
            <a:ln w="57150" cap="rnd">
              <a:solidFill>
                <a:srgbClr val="FF333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687499999999999E-2"/>
                  <c:y val="-4.50605372351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A5-4F61-B24F-12E3D1EDAB33}"/>
                </c:ext>
              </c:extLst>
            </c:dLbl>
            <c:dLbl>
              <c:idx val="1"/>
              <c:layout>
                <c:manualLayout>
                  <c:x val="-3.593750000000006E-2"/>
                  <c:y val="-3.604842978811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A5-4F61-B24F-12E3D1EDAB33}"/>
                </c:ext>
              </c:extLst>
            </c:dLbl>
            <c:dLbl>
              <c:idx val="2"/>
              <c:layout>
                <c:manualLayout>
                  <c:x val="-3.1250000000000118E-2"/>
                  <c:y val="-2.703632234108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A5-4F61-B24F-12E3D1EDAB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1.6</c:v>
                </c:pt>
                <c:pt idx="1">
                  <c:v>0.85699999999999998</c:v>
                </c:pt>
                <c:pt idx="2">
                  <c:v>1.228</c:v>
                </c:pt>
                <c:pt idx="3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A5-4F61-B24F-12E3D1EDA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75216"/>
        <c:axId val="23873904"/>
      </c:lineChart>
      <c:catAx>
        <c:axId val="25905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59058112"/>
        <c:crosses val="autoZero"/>
        <c:auto val="1"/>
        <c:lblAlgn val="ctr"/>
        <c:lblOffset val="100"/>
        <c:noMultiLvlLbl val="0"/>
      </c:catAx>
      <c:valAx>
        <c:axId val="25905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59057456"/>
        <c:crosses val="autoZero"/>
        <c:crossBetween val="between"/>
      </c:valAx>
      <c:valAx>
        <c:axId val="23873904"/>
        <c:scaling>
          <c:orientation val="minMax"/>
          <c:max val="2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875216"/>
        <c:crosses val="max"/>
        <c:crossBetween val="between"/>
      </c:valAx>
      <c:catAx>
        <c:axId val="2387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873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0.84794</cdr:x>
      <cdr:y>0.53404</cdr:y>
    </cdr:from>
    <cdr:to>
      <cdr:x>0.87994</cdr:x>
      <cdr:y>0.58037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92075" y="2257729"/>
          <a:ext cx="260096" cy="195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*</a:t>
          </a:r>
          <a:endParaRPr lang="fi-FI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026C7-9A0E-4D83-9FD6-60B9A74FA1FE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4A355-8319-47B1-818B-F055EA51C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33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A355-8319-47B1-818B-F055EA51CC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991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4A355-8319-47B1-818B-F055EA51CCDA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496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A355-8319-47B1-818B-F055EA51CCD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44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9B6BF6A6-7AFB-488C-A135-011DA049E9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1E6E3ADE-437C-4AA9-8139-82B4EBB34E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4A163DD0-8DDE-48C0-B8A8-8F9F590E6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7ECE5F-7E8A-461C-8499-69FFA9D9B25A}" type="slidenum">
              <a:rPr lang="en-US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3" name="Date Placeholder 4">
            <a:extLst>
              <a:ext uri="{FF2B5EF4-FFF2-40B4-BE49-F238E27FC236}">
                <a16:creationId xmlns:a16="http://schemas.microsoft.com/office/drawing/2014/main" id="{2D741500-475A-4476-B107-32A1F79DEA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23-10-2014</a:t>
            </a:r>
          </a:p>
        </p:txBody>
      </p:sp>
      <p:sp>
        <p:nvSpPr>
          <p:cNvPr id="78854" name="Footer Placeholder 5">
            <a:extLst>
              <a:ext uri="{FF2B5EF4-FFF2-40B4-BE49-F238E27FC236}">
                <a16:creationId xmlns:a16="http://schemas.microsoft.com/office/drawing/2014/main" id="{BC4744F8-5CB0-419A-B527-9027613945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83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333D4F1D-FCD8-4D17-B9CD-66050E45B0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68636-94B9-46B3-BC07-748A57798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AE40C31F-8CD0-4B25-8441-DE505307A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5CAAC2-64CC-4AE3-BB99-8558A7D6D715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901" name="Date Placeholder 1">
            <a:extLst>
              <a:ext uri="{FF2B5EF4-FFF2-40B4-BE49-F238E27FC236}">
                <a16:creationId xmlns:a16="http://schemas.microsoft.com/office/drawing/2014/main" id="{DFF969B4-7423-4DB9-9F2A-FDFAC18F0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23-10-2014</a:t>
            </a:r>
          </a:p>
        </p:txBody>
      </p:sp>
      <p:sp>
        <p:nvSpPr>
          <p:cNvPr id="80902" name="Footer Placeholder 3">
            <a:extLst>
              <a:ext uri="{FF2B5EF4-FFF2-40B4-BE49-F238E27FC236}">
                <a16:creationId xmlns:a16="http://schemas.microsoft.com/office/drawing/2014/main" id="{08B6EE40-7C42-4450-BE09-5C8B6A3703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43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8DA028-E672-4E8C-98A0-7B1B08A8BA66}" type="slidenum">
              <a:rPr lang="en-GB" altLang="fi-FI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4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A355-8319-47B1-818B-F055EA51CC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54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A355-8319-47B1-818B-F055EA51CC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4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B0082F80-D2D0-456D-A4BF-3DBB03E6C8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8E0033D7-7E3B-4954-84AA-1717932EBF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55C3C-DA27-42E0-B22F-75E42076F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49024-9A27-4741-B2EC-5CBEE1819A7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7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A355-8319-47B1-818B-F055EA51CCD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2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476B1BF8-1AFE-4C50-AE1A-A50259D58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46EA60C4-37D0-4525-B7B9-09AAD2E2D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64210-2BAE-479C-9315-411E32A39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91E53-45E5-40D8-8D75-78F6F262B21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26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A355-8319-47B1-818B-F055EA51CCD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4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A355-8319-47B1-818B-F055EA51CC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76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4A355-8319-47B1-818B-F055EA51CCDA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52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FF3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999" y="1122363"/>
            <a:ext cx="10680001" cy="2306487"/>
          </a:xfrm>
        </p:spPr>
        <p:txBody>
          <a:bodyPr anchor="ctr" anchorCtr="1">
            <a:normAutofit/>
          </a:bodyPr>
          <a:lstStyle>
            <a:lvl1pPr algn="ctr">
              <a:defRPr sz="8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99" y="3752850"/>
            <a:ext cx="10680001" cy="15049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916" y="5510647"/>
            <a:ext cx="1824168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6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748462"/>
            <a:ext cx="12192000" cy="2109537"/>
          </a:xfrm>
          <a:prstGeom prst="rect">
            <a:avLst/>
          </a:prstGeom>
          <a:solidFill>
            <a:srgbClr val="F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-600" y="0"/>
            <a:ext cx="12193200" cy="4740966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6000" y="4902828"/>
            <a:ext cx="10698302" cy="713031"/>
          </a:xfrm>
        </p:spPr>
        <p:txBody>
          <a:bodyPr anchor="ctr" anchorCtr="0"/>
          <a:lstStyle>
            <a:lvl1pPr algn="l">
              <a:defRPr sz="3200" b="0" i="0" baseline="0">
                <a:solidFill>
                  <a:schemeClr val="bg1"/>
                </a:solidFill>
                <a:latin typeface="FSecure Office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10" y="6361475"/>
            <a:ext cx="1107692" cy="3600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756001" y="5615859"/>
            <a:ext cx="10698301" cy="7344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baseline="0">
                <a:latin typeface="FSecure Offic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49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-600" y="2261936"/>
            <a:ext cx="12193200" cy="4596063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baseline="0">
                <a:latin typeface="FSecure Office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00" y="0"/>
            <a:ext cx="12192000" cy="2261936"/>
          </a:xfrm>
          <a:prstGeom prst="rect">
            <a:avLst/>
          </a:prstGeom>
          <a:solidFill>
            <a:srgbClr val="F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49797"/>
            <a:ext cx="10680000" cy="1325563"/>
          </a:xfrm>
        </p:spPr>
        <p:txBody>
          <a:bodyPr/>
          <a:lstStyle>
            <a:lvl1pPr>
              <a:lnSpc>
                <a:spcPct val="65000"/>
              </a:lnSpc>
              <a:defRPr b="0" i="0" baseline="0">
                <a:solidFill>
                  <a:schemeClr val="bg1"/>
                </a:solidFill>
                <a:latin typeface="FSecure Office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67844"/>
            <a:ext cx="1107694" cy="3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47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1325563"/>
          </a:xfrm>
          <a:solidFill>
            <a:srgbClr val="FF3334"/>
          </a:solidFill>
        </p:spPr>
        <p:txBody>
          <a:bodyPr/>
          <a:lstStyle>
            <a:lvl1pPr>
              <a:lnSpc>
                <a:spcPct val="65000"/>
              </a:lnSpc>
              <a:defRPr sz="5400" b="0" i="0" baseline="0">
                <a:solidFill>
                  <a:schemeClr val="tx1"/>
                </a:solidFill>
                <a:latin typeface="FSecure Office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6000" y="6356350"/>
            <a:ext cx="2743200" cy="365125"/>
          </a:xfrm>
        </p:spPr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56000" y="2356970"/>
            <a:ext cx="3420000" cy="3819993"/>
          </a:xfrm>
          <a:solidFill>
            <a:srgbClr val="FF3334"/>
          </a:solidFill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8016000" y="2356970"/>
            <a:ext cx="3420000" cy="3819993"/>
          </a:xfrm>
          <a:solidFill>
            <a:srgbClr val="FF3334"/>
          </a:solidFill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386000" y="2356970"/>
            <a:ext cx="3420000" cy="3819993"/>
          </a:xfrm>
          <a:solidFill>
            <a:srgbClr val="FF3334"/>
          </a:solidFill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67844"/>
            <a:ext cx="1107694" cy="3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31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">
    <p:bg>
      <p:bgPr>
        <a:solidFill>
          <a:srgbClr val="FF3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5404912"/>
          </a:xfrm>
        </p:spPr>
        <p:txBody>
          <a:bodyPr/>
          <a:lstStyle>
            <a:lvl1pPr>
              <a:lnSpc>
                <a:spcPct val="65000"/>
              </a:lnSpc>
              <a:defRPr sz="1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10" y="6361475"/>
            <a:ext cx="110769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08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">
    <p:bg>
      <p:bgPr>
        <a:solidFill>
          <a:srgbClr val="FF3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5404912"/>
          </a:xfrm>
        </p:spPr>
        <p:txBody>
          <a:bodyPr/>
          <a:lstStyle>
            <a:lvl1pPr>
              <a:lnSpc>
                <a:spcPct val="65000"/>
              </a:lnSpc>
              <a:defRPr sz="1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/>
              <a:t>3 ROWS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10" y="6361475"/>
            <a:ext cx="110769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84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">
    <p:bg>
      <p:bgPr>
        <a:solidFill>
          <a:srgbClr val="FF3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5404912"/>
          </a:xfrm>
        </p:spPr>
        <p:txBody>
          <a:bodyPr/>
          <a:lstStyle>
            <a:lvl1pPr>
              <a:lnSpc>
                <a:spcPct val="65000"/>
              </a:lnSpc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/>
              <a:t>1,2,3</a:t>
            </a:r>
            <a:br>
              <a:rPr lang="en-US" dirty="0"/>
            </a:br>
            <a:r>
              <a:rPr lang="en-US" dirty="0"/>
              <a:t>4,5</a:t>
            </a:r>
            <a:br>
              <a:rPr lang="en-US" dirty="0"/>
            </a:br>
            <a:r>
              <a:rPr lang="en-US" dirty="0"/>
              <a:t> ROWS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10" y="6361475"/>
            <a:ext cx="110769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34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67844"/>
            <a:ext cx="1107694" cy="31704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5404912"/>
          </a:xfrm>
        </p:spPr>
        <p:txBody>
          <a:bodyPr/>
          <a:lstStyle>
            <a:lvl1pPr>
              <a:lnSpc>
                <a:spcPct val="65000"/>
              </a:lnSpc>
              <a:defRPr sz="13800">
                <a:solidFill>
                  <a:srgbClr val="FF3334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249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FF3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30th F-Secure Annual General Meeting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661" y="1818309"/>
            <a:ext cx="3118678" cy="31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37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Divider Pictur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5404912"/>
          </a:xfrm>
        </p:spPr>
        <p:txBody>
          <a:bodyPr/>
          <a:lstStyle>
            <a:lvl1pPr>
              <a:lnSpc>
                <a:spcPct val="65000"/>
              </a:lnSpc>
              <a:defRPr sz="13800" baseline="0">
                <a:solidFill>
                  <a:srgbClr val="FF3334"/>
                </a:solidFill>
              </a:defRPr>
            </a:lvl1pPr>
          </a:lstStyle>
          <a:p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/>
              <a:t>3 ROWS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67844"/>
            <a:ext cx="1107694" cy="3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98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999" y="1122363"/>
            <a:ext cx="10680001" cy="2306487"/>
          </a:xfrm>
        </p:spPr>
        <p:txBody>
          <a:bodyPr anchor="ctr" anchorCtr="1">
            <a:normAutofit/>
          </a:bodyPr>
          <a:lstStyle>
            <a:lvl1pPr algn="ctr">
              <a:defRPr sz="8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99" y="3752850"/>
            <a:ext cx="10680001" cy="15049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916" y="5510647"/>
            <a:ext cx="1824168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8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55999" y="1122363"/>
            <a:ext cx="10680001" cy="2306487"/>
          </a:xfrm>
        </p:spPr>
        <p:txBody>
          <a:bodyPr anchor="ctr" anchorCtr="1">
            <a:normAutofit/>
          </a:bodyPr>
          <a:lstStyle>
            <a:lvl1pPr algn="ctr">
              <a:defRPr sz="8800" spc="-150">
                <a:solidFill>
                  <a:srgbClr val="FF3334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55999" y="3752850"/>
            <a:ext cx="10680001" cy="150495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33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421" y="5542044"/>
            <a:ext cx="1773344" cy="5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1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55999" y="1122363"/>
            <a:ext cx="10680001" cy="2306487"/>
          </a:xfrm>
        </p:spPr>
        <p:txBody>
          <a:bodyPr anchor="ctr" anchorCtr="1">
            <a:normAutofit/>
          </a:bodyPr>
          <a:lstStyle>
            <a:lvl1pPr algn="ctr">
              <a:defRPr sz="8800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55999" y="3752850"/>
            <a:ext cx="10680001" cy="15049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608" y="5545727"/>
            <a:ext cx="1794198" cy="5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5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55999" y="1122363"/>
            <a:ext cx="10680001" cy="2306487"/>
          </a:xfrm>
        </p:spPr>
        <p:txBody>
          <a:bodyPr anchor="ctr" anchorCtr="1">
            <a:normAutofit/>
          </a:bodyPr>
          <a:lstStyle>
            <a:lvl1pPr algn="ctr">
              <a:defRPr sz="8800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55999" y="3752850"/>
            <a:ext cx="10680001" cy="15049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608" y="5545727"/>
            <a:ext cx="1794198" cy="5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49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65000"/>
              </a:lnSpc>
              <a:defRPr b="0" i="0" baseline="0">
                <a:latin typeface="FSecure Office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00" y="2356971"/>
            <a:ext cx="10680000" cy="3819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56350"/>
            <a:ext cx="11076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28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2766219"/>
            <a:ext cx="10680000" cy="1325563"/>
          </a:xfrm>
        </p:spPr>
        <p:txBody>
          <a:bodyPr/>
          <a:lstStyle>
            <a:lvl1pPr>
              <a:defRPr sz="9600" baseline="0"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56350"/>
            <a:ext cx="11076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78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65000"/>
              </a:lnSpc>
              <a:defRPr b="0" i="0" baseline="0">
                <a:latin typeface="FSecure Office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56000" y="2356970"/>
            <a:ext cx="5178000" cy="3819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258000" y="2356970"/>
            <a:ext cx="5178000" cy="3819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56350"/>
            <a:ext cx="11076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73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65000"/>
              </a:lnSpc>
              <a:defRPr b="0" i="0" baseline="0">
                <a:latin typeface="FSecure Office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56000" y="2356970"/>
            <a:ext cx="3420000" cy="3819993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8016000" y="2356970"/>
            <a:ext cx="3420000" cy="3819993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386000" y="2356970"/>
            <a:ext cx="3420000" cy="3819993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56350"/>
            <a:ext cx="11076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07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1" y="2356970"/>
            <a:ext cx="5177999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 baseline="0">
                <a:latin typeface="FSecure Offic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001" y="3488374"/>
            <a:ext cx="5178000" cy="2701289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8000" y="2356970"/>
            <a:ext cx="51780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 baseline="0">
                <a:latin typeface="FSecure Offic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000" y="3488374"/>
            <a:ext cx="5178000" cy="2701289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1325563"/>
          </a:xfrm>
        </p:spPr>
        <p:txBody>
          <a:bodyPr/>
          <a:lstStyle>
            <a:lvl1pPr>
              <a:lnSpc>
                <a:spcPct val="65000"/>
              </a:lnSpc>
              <a:defRPr b="0" i="0" baseline="0">
                <a:latin typeface="FSecure Office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56350"/>
            <a:ext cx="11076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13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4016025" cy="1301400"/>
          </a:xfrm>
        </p:spPr>
        <p:txBody>
          <a:bodyPr anchor="ctr" anchorCtr="0"/>
          <a:lstStyle>
            <a:lvl1pPr algn="l">
              <a:defRPr sz="3200" b="0" i="0" baseline="0">
                <a:latin typeface="FSecure Office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96025" y="756000"/>
            <a:ext cx="6339975" cy="527634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Object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000" y="2401660"/>
            <a:ext cx="4016025" cy="3630689"/>
          </a:xfrm>
        </p:spPr>
        <p:txBody>
          <a:bodyPr/>
          <a:lstStyle>
            <a:lvl1pPr marL="0" indent="0">
              <a:buNone/>
              <a:defRPr sz="1600" baseline="0">
                <a:latin typeface="FSecure Office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56350"/>
            <a:ext cx="11076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0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748462"/>
            <a:ext cx="12192000" cy="2109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-600" y="0"/>
            <a:ext cx="12193200" cy="4740966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6000" y="4902828"/>
            <a:ext cx="10698302" cy="713031"/>
          </a:xfrm>
        </p:spPr>
        <p:txBody>
          <a:bodyPr anchor="ctr" anchorCtr="0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11" y="6356350"/>
            <a:ext cx="1107692" cy="3600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756001" y="5615859"/>
            <a:ext cx="10698301" cy="7344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648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-600" y="2261936"/>
            <a:ext cx="12193200" cy="4596063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12192000" cy="22619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49797"/>
            <a:ext cx="10680000" cy="1325563"/>
          </a:xfrm>
        </p:spPr>
        <p:txBody>
          <a:bodyPr/>
          <a:lstStyle>
            <a:lvl1pPr>
              <a:lnSpc>
                <a:spcPct val="65000"/>
              </a:lnSpc>
              <a:defRPr b="0" i="0" baseline="0">
                <a:solidFill>
                  <a:schemeClr val="bg1"/>
                </a:solidFill>
                <a:latin typeface="FSecure Office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56350"/>
            <a:ext cx="11076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3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55999" y="1122363"/>
            <a:ext cx="10680001" cy="2306487"/>
          </a:xfrm>
        </p:spPr>
        <p:txBody>
          <a:bodyPr anchor="ctr" anchorCtr="1">
            <a:normAutofit/>
          </a:bodyPr>
          <a:lstStyle>
            <a:lvl1pPr algn="ctr">
              <a:defRPr sz="8800" spc="-150">
                <a:solidFill>
                  <a:srgbClr val="FF3334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55999" y="3752850"/>
            <a:ext cx="10680001" cy="150495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33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421" y="5542044"/>
            <a:ext cx="1773344" cy="5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87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tx1"/>
          </a:solidFill>
        </p:spPr>
        <p:txBody>
          <a:bodyPr/>
          <a:lstStyle>
            <a:lvl1pPr>
              <a:defRPr sz="5400" b="0" i="0" baseline="0">
                <a:solidFill>
                  <a:schemeClr val="bg1"/>
                </a:solidFill>
                <a:latin typeface="FSecure Office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56000" y="2356970"/>
            <a:ext cx="3420000" cy="3819993"/>
          </a:xfr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FSecure Office" charset="0"/>
              </a:defRPr>
            </a:lvl1pPr>
            <a:lvl2pPr>
              <a:defRPr baseline="0">
                <a:solidFill>
                  <a:schemeClr val="bg1"/>
                </a:solidFill>
                <a:latin typeface="FSecure Office" charset="0"/>
              </a:defRPr>
            </a:lvl2pPr>
            <a:lvl3pPr>
              <a:defRPr baseline="0">
                <a:solidFill>
                  <a:schemeClr val="bg1"/>
                </a:solidFill>
                <a:latin typeface="FSecure Office" charset="0"/>
              </a:defRPr>
            </a:lvl3pPr>
            <a:lvl4pPr>
              <a:defRPr baseline="0">
                <a:solidFill>
                  <a:schemeClr val="bg1"/>
                </a:solidFill>
                <a:latin typeface="FSecure Office" charset="0"/>
              </a:defRPr>
            </a:lvl4pPr>
            <a:lvl5pPr>
              <a:defRPr baseline="0">
                <a:solidFill>
                  <a:schemeClr val="bg1"/>
                </a:solidFill>
                <a:latin typeface="FSecure Office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8016000" y="2356970"/>
            <a:ext cx="3420000" cy="3819993"/>
          </a:xfr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FSecure Office" charset="0"/>
              </a:defRPr>
            </a:lvl1pPr>
            <a:lvl2pPr>
              <a:defRPr baseline="0">
                <a:solidFill>
                  <a:schemeClr val="bg1"/>
                </a:solidFill>
                <a:latin typeface="FSecure Office" charset="0"/>
              </a:defRPr>
            </a:lvl2pPr>
            <a:lvl3pPr>
              <a:defRPr baseline="0">
                <a:solidFill>
                  <a:schemeClr val="bg1"/>
                </a:solidFill>
                <a:latin typeface="FSecure Office" charset="0"/>
              </a:defRPr>
            </a:lvl3pPr>
            <a:lvl4pPr>
              <a:defRPr baseline="0">
                <a:solidFill>
                  <a:schemeClr val="bg1"/>
                </a:solidFill>
                <a:latin typeface="FSecure Office" charset="0"/>
              </a:defRPr>
            </a:lvl4pPr>
            <a:lvl5pPr>
              <a:defRPr baseline="0">
                <a:solidFill>
                  <a:schemeClr val="bg1"/>
                </a:solidFill>
                <a:latin typeface="FSecure Office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386000" y="2356970"/>
            <a:ext cx="3420000" cy="3819993"/>
          </a:xfr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FSecure Office" charset="0"/>
              </a:defRPr>
            </a:lvl1pPr>
            <a:lvl2pPr>
              <a:defRPr baseline="0">
                <a:solidFill>
                  <a:schemeClr val="bg1"/>
                </a:solidFill>
                <a:latin typeface="FSecure Office" charset="0"/>
              </a:defRPr>
            </a:lvl2pPr>
            <a:lvl3pPr>
              <a:defRPr baseline="0">
                <a:solidFill>
                  <a:schemeClr val="bg1"/>
                </a:solidFill>
                <a:latin typeface="FSecure Office" charset="0"/>
              </a:defRPr>
            </a:lvl3pPr>
            <a:lvl4pPr>
              <a:defRPr baseline="0">
                <a:solidFill>
                  <a:schemeClr val="bg1"/>
                </a:solidFill>
                <a:latin typeface="FSecure Office" charset="0"/>
              </a:defRPr>
            </a:lvl4pPr>
            <a:lvl5pPr>
              <a:defRPr baseline="0">
                <a:solidFill>
                  <a:schemeClr val="bg1"/>
                </a:solidFill>
                <a:latin typeface="FSecure Office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56350"/>
            <a:ext cx="11076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43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5404912"/>
          </a:xfrm>
        </p:spPr>
        <p:txBody>
          <a:bodyPr/>
          <a:lstStyle>
            <a:lvl1pPr>
              <a:lnSpc>
                <a:spcPct val="65000"/>
              </a:lnSpc>
              <a:defRPr sz="1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11" y="6356350"/>
            <a:ext cx="110769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7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5404912"/>
          </a:xfrm>
        </p:spPr>
        <p:txBody>
          <a:bodyPr/>
          <a:lstStyle>
            <a:lvl1pPr>
              <a:lnSpc>
                <a:spcPct val="65000"/>
              </a:lnSpc>
              <a:defRPr sz="1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/>
              <a:t>3 ROWS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11" y="6369797"/>
            <a:ext cx="110769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87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5404912"/>
          </a:xfrm>
        </p:spPr>
        <p:txBody>
          <a:bodyPr/>
          <a:lstStyle>
            <a:lvl1pPr>
              <a:lnSpc>
                <a:spcPct val="65000"/>
              </a:lnSpc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/>
              <a:t>1,2,3</a:t>
            </a:r>
            <a:br>
              <a:rPr lang="en-US" dirty="0"/>
            </a:br>
            <a:r>
              <a:rPr lang="en-US" dirty="0"/>
              <a:t>4,5</a:t>
            </a:r>
            <a:br>
              <a:rPr lang="en-US" dirty="0"/>
            </a:br>
            <a:r>
              <a:rPr lang="en-US" dirty="0"/>
              <a:t>ROWS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11" y="6356350"/>
            <a:ext cx="110769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37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11" y="6356350"/>
            <a:ext cx="1107692" cy="36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5404912"/>
          </a:xfrm>
        </p:spPr>
        <p:txBody>
          <a:bodyPr/>
          <a:lstStyle>
            <a:lvl1pPr>
              <a:lnSpc>
                <a:spcPct val="65000"/>
              </a:lnSpc>
              <a:defRPr sz="1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917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922" y="1348409"/>
            <a:ext cx="4012096" cy="4012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418" y="1818309"/>
            <a:ext cx="3117600" cy="31176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961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999" y="1122363"/>
            <a:ext cx="10680001" cy="2306487"/>
          </a:xfrm>
        </p:spPr>
        <p:txBody>
          <a:bodyPr anchor="ctr" anchorCtr="1">
            <a:normAutofit/>
          </a:bodyPr>
          <a:lstStyle>
            <a:lvl1pPr algn="ctr">
              <a:defRPr sz="8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99" y="3752850"/>
            <a:ext cx="10680001" cy="15049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916" y="5510647"/>
            <a:ext cx="1824168" cy="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9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916" y="5546014"/>
            <a:ext cx="1824168" cy="5221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55999" y="1122363"/>
            <a:ext cx="10680001" cy="2306487"/>
          </a:xfrm>
        </p:spPr>
        <p:txBody>
          <a:bodyPr anchor="ctr" anchorCtr="1">
            <a:normAutofit/>
          </a:bodyPr>
          <a:lstStyle>
            <a:lvl1pPr algn="ctr">
              <a:defRPr sz="8800" spc="-150">
                <a:solidFill>
                  <a:srgbClr val="00BAFF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55999" y="3752850"/>
            <a:ext cx="10680001" cy="15049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916" y="5544804"/>
            <a:ext cx="1824168" cy="5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7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916" y="5546014"/>
            <a:ext cx="1824168" cy="5221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55999" y="1122363"/>
            <a:ext cx="10680001" cy="2306487"/>
          </a:xfrm>
        </p:spPr>
        <p:txBody>
          <a:bodyPr anchor="ctr" anchorCtr="1">
            <a:normAutofit/>
          </a:bodyPr>
          <a:lstStyle>
            <a:lvl1pPr algn="ctr">
              <a:defRPr sz="8800" spc="-150">
                <a:solidFill>
                  <a:srgbClr val="00BAFF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55999" y="3752850"/>
            <a:ext cx="10680001" cy="15049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916" y="5544804"/>
            <a:ext cx="1824168" cy="5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33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65000"/>
              </a:lnSpc>
              <a:defRPr b="0" i="0" baseline="0">
                <a:latin typeface="FSecure Office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00" y="2356971"/>
            <a:ext cx="10680000" cy="3819992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7" y="6346368"/>
            <a:ext cx="11076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3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67844"/>
            <a:ext cx="1107694" cy="31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65000"/>
              </a:lnSpc>
              <a:defRPr b="0" i="0" baseline="0">
                <a:latin typeface="FSecure Office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00" y="2356971"/>
            <a:ext cx="10680000" cy="3819992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41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2766219"/>
            <a:ext cx="10680000" cy="1325563"/>
          </a:xfrm>
        </p:spPr>
        <p:txBody>
          <a:bodyPr/>
          <a:lstStyle>
            <a:lvl1pPr>
              <a:defRPr sz="9600" baseline="0"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7" y="6346368"/>
            <a:ext cx="11076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08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65000"/>
              </a:lnSpc>
              <a:defRPr b="0" i="0" baseline="0">
                <a:latin typeface="FSecure Office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7" y="6346368"/>
            <a:ext cx="1107695" cy="360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56000" y="2356970"/>
            <a:ext cx="5178000" cy="3819993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258000" y="2356970"/>
            <a:ext cx="5178000" cy="3819993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045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65000"/>
              </a:lnSpc>
              <a:defRPr b="0" i="0" baseline="0">
                <a:latin typeface="FSecure Office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7" y="6346368"/>
            <a:ext cx="1107695" cy="360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56000" y="2356970"/>
            <a:ext cx="3420000" cy="3819993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8016000" y="2356970"/>
            <a:ext cx="3420000" cy="3819993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386000" y="2356970"/>
            <a:ext cx="3420000" cy="3819993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541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1" y="2356970"/>
            <a:ext cx="5177999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 baseline="0">
                <a:latin typeface="FSecure Offic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001" y="3488374"/>
            <a:ext cx="5178000" cy="2701289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8000" y="2356970"/>
            <a:ext cx="51780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 baseline="0">
                <a:latin typeface="FSecure Offic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000" y="3488374"/>
            <a:ext cx="5178000" cy="2701289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7" y="6346368"/>
            <a:ext cx="1107695" cy="360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1325563"/>
          </a:xfrm>
        </p:spPr>
        <p:txBody>
          <a:bodyPr/>
          <a:lstStyle>
            <a:lvl1pPr>
              <a:lnSpc>
                <a:spcPct val="65000"/>
              </a:lnSpc>
              <a:defRPr b="0" i="0" baseline="0">
                <a:latin typeface="FSecure Office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838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4016025" cy="1301400"/>
          </a:xfrm>
        </p:spPr>
        <p:txBody>
          <a:bodyPr anchor="ctr" anchorCtr="0"/>
          <a:lstStyle>
            <a:lvl1pPr algn="l">
              <a:defRPr sz="3200" b="0" i="0" baseline="0">
                <a:latin typeface="FSecure Office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96025" y="756000"/>
            <a:ext cx="6339975" cy="527634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Object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000" y="2401660"/>
            <a:ext cx="4016025" cy="3610429"/>
          </a:xfrm>
        </p:spPr>
        <p:txBody>
          <a:bodyPr/>
          <a:lstStyle>
            <a:lvl1pPr marL="0" indent="0">
              <a:buNone/>
              <a:defRPr sz="1600" baseline="0">
                <a:latin typeface="FSecure Office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7" y="6346368"/>
            <a:ext cx="11076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6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748462"/>
            <a:ext cx="12192000" cy="2109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-600" y="0"/>
            <a:ext cx="12193200" cy="4740966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6000" y="4902828"/>
            <a:ext cx="10698302" cy="713031"/>
          </a:xfrm>
        </p:spPr>
        <p:txBody>
          <a:bodyPr anchor="ctr" anchorCtr="0"/>
          <a:lstStyle>
            <a:lvl1pPr algn="l">
              <a:defRPr sz="3200" b="0" i="0" baseline="0">
                <a:solidFill>
                  <a:schemeClr val="bg1"/>
                </a:solidFill>
                <a:latin typeface="FSecure Office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10" y="6346368"/>
            <a:ext cx="1107692" cy="36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756000" y="5623355"/>
            <a:ext cx="10698302" cy="7329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baseline="0">
                <a:latin typeface="FSecure Offic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28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-600" y="2261936"/>
            <a:ext cx="12193200" cy="4596063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12192000" cy="226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7" y="6346368"/>
            <a:ext cx="1107695" cy="360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49797"/>
            <a:ext cx="10680000" cy="1325563"/>
          </a:xfrm>
        </p:spPr>
        <p:txBody>
          <a:bodyPr/>
          <a:lstStyle>
            <a:lvl1pPr>
              <a:lnSpc>
                <a:spcPct val="65000"/>
              </a:lnSpc>
              <a:defRPr b="0" i="0" baseline="0">
                <a:solidFill>
                  <a:schemeClr val="bg1"/>
                </a:solidFill>
                <a:latin typeface="FSecure Office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88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>
            <a:lvl1pPr>
              <a:lnSpc>
                <a:spcPct val="65000"/>
              </a:lnSpc>
              <a:defRPr sz="5400" b="0" i="0" baseline="0">
                <a:solidFill>
                  <a:schemeClr val="tx1"/>
                </a:solidFill>
                <a:latin typeface="FSecure Office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7" y="6346368"/>
            <a:ext cx="1107695" cy="360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56000" y="2356970"/>
            <a:ext cx="3420000" cy="3819993"/>
          </a:xfrm>
          <a:solidFill>
            <a:schemeClr val="accent2"/>
          </a:solidFill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8016000" y="2356970"/>
            <a:ext cx="3420000" cy="3819993"/>
          </a:xfrm>
          <a:solidFill>
            <a:schemeClr val="accent2"/>
          </a:solidFill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386000" y="2356970"/>
            <a:ext cx="3420000" cy="3819993"/>
          </a:xfrm>
          <a:solidFill>
            <a:schemeClr val="accent2"/>
          </a:solidFill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192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5404912"/>
          </a:xfrm>
        </p:spPr>
        <p:txBody>
          <a:bodyPr/>
          <a:lstStyle>
            <a:lvl1pPr>
              <a:lnSpc>
                <a:spcPct val="65000"/>
              </a:lnSpc>
              <a:defRPr sz="1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10" y="6361475"/>
            <a:ext cx="110769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1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5404912"/>
          </a:xfrm>
        </p:spPr>
        <p:txBody>
          <a:bodyPr/>
          <a:lstStyle>
            <a:lvl1pPr>
              <a:lnSpc>
                <a:spcPct val="65000"/>
              </a:lnSpc>
              <a:defRPr sz="13800" kern="1200" normalizeH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/>
              <a:t>3 ROWS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10" y="6361475"/>
            <a:ext cx="110769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6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2766219"/>
            <a:ext cx="10680000" cy="1325563"/>
          </a:xfrm>
        </p:spPr>
        <p:txBody>
          <a:bodyPr/>
          <a:lstStyle>
            <a:lvl1pPr>
              <a:defRPr sz="9600" baseline="0"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67844"/>
            <a:ext cx="1107694" cy="3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0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5404912"/>
          </a:xfrm>
        </p:spPr>
        <p:txBody>
          <a:bodyPr/>
          <a:lstStyle>
            <a:lvl1pPr>
              <a:lnSpc>
                <a:spcPct val="65000"/>
              </a:lnSpc>
              <a:defRPr sz="9600" b="1" i="0" baseline="0">
                <a:solidFill>
                  <a:schemeClr val="bg1"/>
                </a:solidFill>
                <a:latin typeface="FSecure Office Bold" charset="0"/>
              </a:defRPr>
            </a:lvl1pPr>
          </a:lstStyle>
          <a:p>
            <a:br>
              <a:rPr lang="en-US" dirty="0"/>
            </a:br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/>
              <a:t>1,2,3</a:t>
            </a:r>
            <a:br>
              <a:rPr lang="en-US" dirty="0"/>
            </a:br>
            <a:r>
              <a:rPr lang="en-US" dirty="0"/>
              <a:t>4,5</a:t>
            </a:r>
            <a:br>
              <a:rPr lang="en-US" dirty="0"/>
            </a:br>
            <a:r>
              <a:rPr lang="en-US" dirty="0"/>
              <a:t>ROWS</a:t>
            </a:r>
            <a:br>
              <a:rPr lang="en-US" dirty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10" y="6361475"/>
            <a:ext cx="110769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59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7" y="6346368"/>
            <a:ext cx="1107695" cy="360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5404912"/>
          </a:xfrm>
        </p:spPr>
        <p:txBody>
          <a:bodyPr/>
          <a:lstStyle>
            <a:lvl1pPr>
              <a:lnSpc>
                <a:spcPct val="65000"/>
              </a:lnSpc>
              <a:defRPr sz="13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897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661" y="1818309"/>
            <a:ext cx="3118678" cy="31186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30th F-Secure Annual General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85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65000"/>
              </a:lnSpc>
              <a:defRPr b="0" i="0" baseline="0">
                <a:latin typeface="FSecure Office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56000" y="2356970"/>
            <a:ext cx="5178000" cy="3819993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258000" y="2356970"/>
            <a:ext cx="5178000" cy="3819993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67844"/>
            <a:ext cx="1107694" cy="3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65000"/>
              </a:lnSpc>
              <a:defRPr b="0" i="0" baseline="0">
                <a:latin typeface="FSecure Office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56000" y="2356970"/>
            <a:ext cx="3420000" cy="3819993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8016000" y="2356970"/>
            <a:ext cx="3420000" cy="3819993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386000" y="2356970"/>
            <a:ext cx="3420000" cy="3819993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67844"/>
            <a:ext cx="1107694" cy="3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9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1" y="2356970"/>
            <a:ext cx="5177999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 baseline="0">
                <a:latin typeface="FSecure Offic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001" y="3488374"/>
            <a:ext cx="5178000" cy="2701289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8000" y="2356970"/>
            <a:ext cx="51780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 baseline="0">
                <a:latin typeface="FSecure Offic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000" y="3488374"/>
            <a:ext cx="5178000" cy="2701289"/>
          </a:xfrm>
        </p:spPr>
        <p:txBody>
          <a:bodyPr/>
          <a:lstStyle>
            <a:lvl1pPr>
              <a:defRPr baseline="0">
                <a:latin typeface="FSecure Office" charset="0"/>
              </a:defRPr>
            </a:lvl1pPr>
            <a:lvl2pPr>
              <a:defRPr baseline="0">
                <a:latin typeface="FSecure Office" charset="0"/>
              </a:defRPr>
            </a:lvl2pPr>
            <a:lvl3pPr>
              <a:defRPr baseline="0">
                <a:latin typeface="FSecure Office" charset="0"/>
              </a:defRPr>
            </a:lvl3pPr>
            <a:lvl4pPr>
              <a:defRPr baseline="0">
                <a:latin typeface="FSecure Office" charset="0"/>
              </a:defRPr>
            </a:lvl4pPr>
            <a:lvl5pPr>
              <a:defRPr baseline="0">
                <a:latin typeface="FSecure Offic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6000" y="6356350"/>
            <a:ext cx="2743200" cy="365125"/>
          </a:xfrm>
        </p:spPr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56000"/>
            <a:ext cx="10680000" cy="1325563"/>
          </a:xfrm>
        </p:spPr>
        <p:txBody>
          <a:bodyPr/>
          <a:lstStyle>
            <a:lvl1pPr>
              <a:lnSpc>
                <a:spcPct val="65000"/>
              </a:lnSpc>
              <a:defRPr b="0" i="0" baseline="0">
                <a:latin typeface="FSecure Office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67844"/>
            <a:ext cx="1107694" cy="3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4016025" cy="1301400"/>
          </a:xfrm>
        </p:spPr>
        <p:txBody>
          <a:bodyPr anchor="ctr" anchorCtr="0"/>
          <a:lstStyle>
            <a:lvl1pPr algn="l">
              <a:defRPr sz="3200" b="0" i="0" baseline="0">
                <a:latin typeface="FSecure Office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96025" y="756000"/>
            <a:ext cx="6339975" cy="527634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Object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000" y="2401660"/>
            <a:ext cx="4016025" cy="3630689"/>
          </a:xfrm>
        </p:spPr>
        <p:txBody>
          <a:bodyPr/>
          <a:lstStyle>
            <a:lvl1pPr marL="0" indent="0">
              <a:buNone/>
              <a:defRPr sz="1600" baseline="0">
                <a:latin typeface="FSecure Office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608" y="6367844"/>
            <a:ext cx="1107694" cy="3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1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106800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2419049"/>
            <a:ext cx="10680000" cy="3757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A7E9C65-4D87-4CF8-8498-475DF23A2EF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70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83" r:id="rId2"/>
    <p:sldLayoutId id="2147483778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8" r:id="rId16"/>
    <p:sldLayoutId id="2147483689" r:id="rId17"/>
    <p:sldLayoutId id="2147483786" r:id="rId18"/>
  </p:sldLayoutIdLst>
  <p:hf hdr="0" dt="0"/>
  <p:txStyles>
    <p:titleStyle>
      <a:lvl1pPr algn="ctr" defTabSz="914400" rtl="0" eaLnBrk="1" latinLnBrk="0" hangingPunct="1">
        <a:lnSpc>
          <a:spcPct val="65000"/>
        </a:lnSpc>
        <a:spcBef>
          <a:spcPct val="0"/>
        </a:spcBef>
        <a:buNone/>
        <a:defRPr sz="7200" b="1" kern="1200" cap="all" spc="-150" baseline="0">
          <a:solidFill>
            <a:srgbClr val="FF3334"/>
          </a:solidFill>
          <a:latin typeface="FSecure Office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106800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2419049"/>
            <a:ext cx="10680000" cy="3757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E9C65-4D87-4CF8-8498-475DF23A2EF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58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84" r:id="rId2"/>
    <p:sldLayoutId id="2147483779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8" r:id="rId16"/>
    <p:sldLayoutId id="2147483749" r:id="rId17"/>
  </p:sldLayoutIdLst>
  <p:hf hdr="0" dt="0"/>
  <p:txStyles>
    <p:titleStyle>
      <a:lvl1pPr algn="ctr" defTabSz="914400" rtl="0" eaLnBrk="1" latinLnBrk="0" hangingPunct="1">
        <a:lnSpc>
          <a:spcPct val="65000"/>
        </a:lnSpc>
        <a:spcBef>
          <a:spcPct val="0"/>
        </a:spcBef>
        <a:buNone/>
        <a:defRPr sz="7200" b="1" kern="1200" cap="all" spc="-150" baseline="0">
          <a:solidFill>
            <a:schemeClr val="tx1"/>
          </a:solidFill>
          <a:latin typeface="FSecure Office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106800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2 ROWS</a:t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2419049"/>
            <a:ext cx="10680000" cy="3757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E9C65-4D87-4CF8-8498-475DF23A2EF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44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85" r:id="rId2"/>
    <p:sldLayoutId id="2147483781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5" r:id="rId16"/>
    <p:sldLayoutId id="2147483776" r:id="rId17"/>
  </p:sldLayoutIdLst>
  <p:hf hdr="0" dt="0"/>
  <p:txStyles>
    <p:titleStyle>
      <a:lvl1pPr algn="ctr" defTabSz="914400" rtl="0" eaLnBrk="1" latinLnBrk="0" hangingPunct="1">
        <a:lnSpc>
          <a:spcPct val="65000"/>
        </a:lnSpc>
        <a:spcBef>
          <a:spcPct val="0"/>
        </a:spcBef>
        <a:buNone/>
        <a:defRPr sz="7200" b="1" i="0" kern="1200" cap="all" spc="-150" baseline="0">
          <a:solidFill>
            <a:schemeClr val="accent2"/>
          </a:solidFill>
          <a:latin typeface="FSecure Office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FSecure Office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tiff"/><Relationship Id="rId18" Type="http://schemas.openxmlformats.org/officeDocument/2006/relationships/image" Target="../media/image63.tiff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tiff"/><Relationship Id="rId2" Type="http://schemas.openxmlformats.org/officeDocument/2006/relationships/image" Target="../media/image47.png"/><Relationship Id="rId16" Type="http://schemas.openxmlformats.org/officeDocument/2006/relationships/image" Target="../media/image61.tiff"/><Relationship Id="rId20" Type="http://schemas.openxmlformats.org/officeDocument/2006/relationships/image" Target="../media/image65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6.tiff"/><Relationship Id="rId5" Type="http://schemas.openxmlformats.org/officeDocument/2006/relationships/image" Target="../media/image50.png"/><Relationship Id="rId15" Type="http://schemas.openxmlformats.org/officeDocument/2006/relationships/image" Target="../media/image60.tiff"/><Relationship Id="rId10" Type="http://schemas.openxmlformats.org/officeDocument/2006/relationships/image" Target="../media/image55.jpeg"/><Relationship Id="rId19" Type="http://schemas.openxmlformats.org/officeDocument/2006/relationships/image" Target="../media/image64.tiff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7FCC2D-2CF3-4C10-8BED-BC626A2DAF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06" y="1517400"/>
            <a:ext cx="11545115" cy="1765846"/>
          </a:xfrm>
          <a:effectLst/>
        </p:spPr>
        <p:txBody>
          <a:bodyPr>
            <a:normAutofit/>
          </a:bodyPr>
          <a:lstStyle/>
          <a:p>
            <a:pPr>
              <a:lnSpc>
                <a:spcPct val="56000"/>
              </a:lnSpc>
            </a:pPr>
            <a:r>
              <a:rPr lang="en-US" sz="7200" b="0" spc="-450" dirty="0"/>
              <a:t>REVIEW BY THE CEO</a:t>
            </a:r>
            <a:endParaRPr lang="en-US" sz="8000" b="0" spc="-450" dirty="0">
              <a:latin typeface="FSecure Office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7164" y="1418056"/>
            <a:ext cx="6096000" cy="3535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fi-FI" sz="2400" spc="-140" dirty="0">
                <a:latin typeface="FSecure Office" panose="02000000000000000000" pitchFamily="2" charset="0"/>
              </a:rPr>
              <a:t>Annual General Meeting, 4 </a:t>
            </a:r>
            <a:r>
              <a:rPr lang="en-US" sz="2400" spc="-140" dirty="0">
                <a:latin typeface="FSecure Office" panose="02000000000000000000" pitchFamily="2" charset="0"/>
              </a:rPr>
              <a:t>April</a:t>
            </a:r>
            <a:r>
              <a:rPr lang="fi-FI" sz="2400" spc="-140" dirty="0">
                <a:latin typeface="FSecure Office" panose="02000000000000000000" pitchFamily="2" charset="0"/>
              </a:rPr>
              <a:t> 2018</a:t>
            </a:r>
          </a:p>
        </p:txBody>
      </p:sp>
      <p:pic>
        <p:nvPicPr>
          <p:cNvPr id="7" name="Picture 6" descr="pink-02.png"/>
          <p:cNvPicPr>
            <a:picLocks noChangeAspect="1"/>
          </p:cNvPicPr>
          <p:nvPr/>
        </p:nvPicPr>
        <p:blipFill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824" y="366272"/>
            <a:ext cx="1720352" cy="69093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8ED20-2E6A-4E9A-819B-58A7A869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A8530F-0ACE-4FA1-B847-1F88BEB5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6776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BROADER OFFERING EXPANDS </a:t>
            </a:r>
            <a:br>
              <a:rPr lang="en-US" sz="4800" dirty="0"/>
            </a:br>
            <a:r>
              <a:rPr lang="en-US" sz="4800" dirty="0">
                <a:solidFill>
                  <a:schemeClr val="tx1"/>
                </a:solidFill>
              </a:rPr>
              <a:t>BUSINESS OPPORTUNITIES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523429" y="4536442"/>
            <a:ext cx="2249143" cy="41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INITIAL SOLUTION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523429" y="3609432"/>
            <a:ext cx="2920212" cy="41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ADDITIONAL SOLUTIONS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8523429" y="2680298"/>
            <a:ext cx="2338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CYBER SECURITY SERVICES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166B77-8B2E-40AF-BE6B-387696D4670A}"/>
              </a:ext>
            </a:extLst>
          </p:cNvPr>
          <p:cNvCxnSpPr>
            <a:cxnSpLocks/>
          </p:cNvCxnSpPr>
          <p:nvPr/>
        </p:nvCxnSpPr>
        <p:spPr>
          <a:xfrm>
            <a:off x="1787234" y="5434717"/>
            <a:ext cx="673619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D4AE41-8C7B-4A98-A8B4-645A98749801}"/>
              </a:ext>
            </a:extLst>
          </p:cNvPr>
          <p:cNvCxnSpPr>
            <a:cxnSpLocks/>
          </p:cNvCxnSpPr>
          <p:nvPr/>
        </p:nvCxnSpPr>
        <p:spPr>
          <a:xfrm flipV="1">
            <a:off x="1787234" y="2407649"/>
            <a:ext cx="0" cy="30340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2A8BE32-7145-4011-82CB-967ECECB216F}"/>
              </a:ext>
            </a:extLst>
          </p:cNvPr>
          <p:cNvSpPr txBox="1"/>
          <p:nvPr/>
        </p:nvSpPr>
        <p:spPr>
          <a:xfrm>
            <a:off x="1534600" y="2076450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Sales</a:t>
            </a:r>
            <a:endParaRPr lang="fi-FI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A6749-D680-400A-8903-3B49A7DD7758}"/>
              </a:ext>
            </a:extLst>
          </p:cNvPr>
          <p:cNvSpPr txBox="1"/>
          <p:nvPr/>
        </p:nvSpPr>
        <p:spPr>
          <a:xfrm>
            <a:off x="8523429" y="5284079"/>
            <a:ext cx="1264448" cy="261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Time</a:t>
            </a:r>
            <a:endParaRPr lang="fi-FI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6803986" y="4276390"/>
            <a:ext cx="1452217" cy="9312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03986" y="3349380"/>
            <a:ext cx="1452217" cy="9312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03986" y="2420246"/>
            <a:ext cx="1452217" cy="931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96063" y="4276390"/>
            <a:ext cx="1452217" cy="9312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96063" y="3345131"/>
            <a:ext cx="1452217" cy="9312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32484" y="4276390"/>
            <a:ext cx="1452217" cy="9312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BDC58-ACB3-4721-AD86-73B506A0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5999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DETECTION CAPABILITIES OFFER 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/>
              <a:t>TWO FAST GROWTH MARKETS</a:t>
            </a:r>
            <a:br>
              <a:rPr lang="fi-FI" sz="4800" dirty="0"/>
            </a:br>
            <a:endParaRPr lang="en-US" sz="4800" b="0" dirty="0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25" name="ee4pHeader2"/>
          <p:cNvSpPr txBox="1"/>
          <p:nvPr/>
        </p:nvSpPr>
        <p:spPr>
          <a:xfrm>
            <a:off x="2336065" y="5388797"/>
            <a:ext cx="3545012" cy="6602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/>
          </a:lstStyle>
          <a:p>
            <a:pPr>
              <a:lnSpc>
                <a:spcPct val="70000"/>
              </a:lnSpc>
            </a:pPr>
            <a:r>
              <a:rPr lang="en-US" sz="2000" dirty="0"/>
              <a:t>SHARE OF ENDPOINTS </a:t>
            </a:r>
            <a:br>
              <a:rPr lang="en-US" sz="2000" dirty="0"/>
            </a:br>
            <a:r>
              <a:rPr lang="en-US" sz="2000" dirty="0"/>
              <a:t>WITH AUTOMATED DETECTION </a:t>
            </a:r>
            <a:r>
              <a:rPr lang="en-US" sz="2000" b="1" dirty="0"/>
              <a:t>CAPABILITIES</a:t>
            </a:r>
            <a:r>
              <a:rPr lang="en-US" sz="2000" dirty="0"/>
              <a:t> </a:t>
            </a:r>
          </a:p>
        </p:txBody>
      </p:sp>
      <p:sp>
        <p:nvSpPr>
          <p:cNvPr id="26" name="Footnote"/>
          <p:cNvSpPr>
            <a:spLocks noChangeArrowheads="1"/>
          </p:cNvSpPr>
          <p:nvPr/>
        </p:nvSpPr>
        <p:spPr bwMode="gray">
          <a:xfrm>
            <a:off x="515938" y="5435139"/>
            <a:ext cx="1499696" cy="61390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900" dirty="0">
                <a:cs typeface="Arial" pitchFamily="34" charset="0"/>
              </a:rPr>
              <a:t>Sources: "Forecast Snapshot: </a:t>
            </a:r>
            <a:r>
              <a:rPr lang="en-US" sz="900" dirty="0" err="1">
                <a:cs typeface="Arial" pitchFamily="34" charset="0"/>
              </a:rPr>
              <a:t>EDR</a:t>
            </a:r>
            <a:r>
              <a:rPr lang="en-US" sz="900" dirty="0">
                <a:cs typeface="Arial" pitchFamily="34" charset="0"/>
              </a:rPr>
              <a:t>" 3/2017, "Market Guide for </a:t>
            </a:r>
            <a:r>
              <a:rPr lang="en-US" sz="900" dirty="0" err="1">
                <a:cs typeface="Arial" pitchFamily="34" charset="0"/>
              </a:rPr>
              <a:t>MDR</a:t>
            </a:r>
            <a:r>
              <a:rPr lang="en-US" sz="900" dirty="0">
                <a:cs typeface="Arial" pitchFamily="34" charset="0"/>
              </a:rPr>
              <a:t> Services" 5/2017, Gartner</a:t>
            </a:r>
          </a:p>
        </p:txBody>
      </p:sp>
      <p:sp>
        <p:nvSpPr>
          <p:cNvPr id="27" name="ee4pHeader2"/>
          <p:cNvSpPr txBox="1"/>
          <p:nvPr/>
        </p:nvSpPr>
        <p:spPr>
          <a:xfrm>
            <a:off x="6649793" y="5388797"/>
            <a:ext cx="2711252" cy="6602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/>
          </a:lstStyle>
          <a:p>
            <a:pPr>
              <a:lnSpc>
                <a:spcPct val="70000"/>
              </a:lnSpc>
            </a:pPr>
            <a:r>
              <a:rPr lang="en-US" sz="2000" dirty="0"/>
              <a:t>SHARE OF COMPANIES </a:t>
            </a:r>
            <a:br>
              <a:rPr lang="en-US" sz="2000" dirty="0"/>
            </a:br>
            <a:r>
              <a:rPr lang="en-US" sz="2000" dirty="0"/>
              <a:t>WITH DETECTION </a:t>
            </a:r>
            <a:br>
              <a:rPr lang="en-US" sz="2000" dirty="0"/>
            </a:br>
            <a:r>
              <a:rPr lang="en-US" sz="2000" b="1" dirty="0"/>
              <a:t>AS A SERVICE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866565-5CFD-4CFB-AEAE-BC9AFD745F29}"/>
              </a:ext>
            </a:extLst>
          </p:cNvPr>
          <p:cNvCxnSpPr/>
          <p:nvPr/>
        </p:nvCxnSpPr>
        <p:spPr>
          <a:xfrm>
            <a:off x="3416810" y="2040853"/>
            <a:ext cx="0" cy="28814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4BB228-C746-48F1-A30E-51C57329B515}"/>
              </a:ext>
            </a:extLst>
          </p:cNvPr>
          <p:cNvCxnSpPr/>
          <p:nvPr/>
        </p:nvCxnSpPr>
        <p:spPr>
          <a:xfrm>
            <a:off x="4905641" y="2040852"/>
            <a:ext cx="0" cy="28814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20C7F10-33DD-4FB9-8E65-DA414C06C1D1}"/>
              </a:ext>
            </a:extLst>
          </p:cNvPr>
          <p:cNvSpPr txBox="1"/>
          <p:nvPr/>
        </p:nvSpPr>
        <p:spPr>
          <a:xfrm>
            <a:off x="2912033" y="196965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100%</a:t>
            </a:r>
            <a:endParaRPr lang="fi-FI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B50D2F-28CE-46D1-AC13-562BA57967DF}"/>
              </a:ext>
            </a:extLst>
          </p:cNvPr>
          <p:cNvSpPr txBox="1"/>
          <p:nvPr/>
        </p:nvSpPr>
        <p:spPr>
          <a:xfrm>
            <a:off x="4866799" y="196965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100%</a:t>
            </a:r>
            <a:endParaRPr lang="fi-FI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676DF4-703F-435F-B5DF-4E72B554D281}"/>
              </a:ext>
            </a:extLst>
          </p:cNvPr>
          <p:cNvSpPr txBox="1"/>
          <p:nvPr/>
        </p:nvSpPr>
        <p:spPr>
          <a:xfrm>
            <a:off x="3151352" y="4973527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2017</a:t>
            </a:r>
            <a:endParaRPr lang="fi-FI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698C5-C50B-4B96-9920-2453563F1469}"/>
              </a:ext>
            </a:extLst>
          </p:cNvPr>
          <p:cNvSpPr txBox="1"/>
          <p:nvPr/>
        </p:nvSpPr>
        <p:spPr>
          <a:xfrm>
            <a:off x="4655953" y="4973527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2020</a:t>
            </a:r>
            <a:endParaRPr lang="fi-FI" sz="12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41AAB85-54A7-49B6-B9AC-D1971927759D}"/>
              </a:ext>
            </a:extLst>
          </p:cNvPr>
          <p:cNvCxnSpPr>
            <a:cxnSpLocks/>
          </p:cNvCxnSpPr>
          <p:nvPr/>
        </p:nvCxnSpPr>
        <p:spPr>
          <a:xfrm flipV="1">
            <a:off x="3416554" y="3914383"/>
            <a:ext cx="1487920" cy="711702"/>
          </a:xfrm>
          <a:prstGeom prst="line">
            <a:avLst/>
          </a:prstGeom>
          <a:ln w="12700" cap="rnd"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D56D89A-8C91-4B9C-9AEA-8114CBB3000A}"/>
              </a:ext>
            </a:extLst>
          </p:cNvPr>
          <p:cNvSpPr txBox="1"/>
          <p:nvPr/>
        </p:nvSpPr>
        <p:spPr>
          <a:xfrm>
            <a:off x="4938321" y="358689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3334"/>
                </a:solidFill>
              </a:rPr>
              <a:t>35%</a:t>
            </a:r>
            <a:endParaRPr lang="fi-FI" sz="2400" b="1" dirty="0">
              <a:solidFill>
                <a:srgbClr val="FF3334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749903-D60B-4DAE-AB84-AEC5F47557A8}"/>
              </a:ext>
            </a:extLst>
          </p:cNvPr>
          <p:cNvSpPr txBox="1"/>
          <p:nvPr/>
        </p:nvSpPr>
        <p:spPr>
          <a:xfrm>
            <a:off x="2649820" y="433814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3334"/>
                </a:solidFill>
              </a:rPr>
              <a:t>10%</a:t>
            </a:r>
            <a:endParaRPr lang="fi-FI" sz="2400" b="1" dirty="0">
              <a:solidFill>
                <a:srgbClr val="FF3334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905641" y="3914383"/>
            <a:ext cx="0" cy="100792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417067" y="4630588"/>
            <a:ext cx="0" cy="29622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866565-5CFD-4CFB-AEAE-BC9AFD745F29}"/>
              </a:ext>
            </a:extLst>
          </p:cNvPr>
          <p:cNvCxnSpPr/>
          <p:nvPr/>
        </p:nvCxnSpPr>
        <p:spPr>
          <a:xfrm>
            <a:off x="7261132" y="2040853"/>
            <a:ext cx="0" cy="28814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14BB228-C746-48F1-A30E-51C57329B515}"/>
              </a:ext>
            </a:extLst>
          </p:cNvPr>
          <p:cNvCxnSpPr/>
          <p:nvPr/>
        </p:nvCxnSpPr>
        <p:spPr>
          <a:xfrm>
            <a:off x="8749963" y="2040852"/>
            <a:ext cx="0" cy="28814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20C7F10-33DD-4FB9-8E65-DA414C06C1D1}"/>
              </a:ext>
            </a:extLst>
          </p:cNvPr>
          <p:cNvSpPr txBox="1"/>
          <p:nvPr/>
        </p:nvSpPr>
        <p:spPr>
          <a:xfrm>
            <a:off x="6756355" y="196965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100%</a:t>
            </a:r>
            <a:endParaRPr lang="fi-FI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2B50D2F-28CE-46D1-AC13-562BA57967DF}"/>
              </a:ext>
            </a:extLst>
          </p:cNvPr>
          <p:cNvSpPr txBox="1"/>
          <p:nvPr/>
        </p:nvSpPr>
        <p:spPr>
          <a:xfrm>
            <a:off x="8711121" y="196965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100%</a:t>
            </a:r>
            <a:endParaRPr lang="fi-FI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C676DF4-703F-435F-B5DF-4E72B554D281}"/>
              </a:ext>
            </a:extLst>
          </p:cNvPr>
          <p:cNvSpPr txBox="1"/>
          <p:nvPr/>
        </p:nvSpPr>
        <p:spPr>
          <a:xfrm>
            <a:off x="6995674" y="4973527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2016</a:t>
            </a:r>
            <a:endParaRPr lang="fi-FI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9698C5-C50B-4B96-9920-2453563F1469}"/>
              </a:ext>
            </a:extLst>
          </p:cNvPr>
          <p:cNvSpPr txBox="1"/>
          <p:nvPr/>
        </p:nvSpPr>
        <p:spPr>
          <a:xfrm>
            <a:off x="8500275" y="4973527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2020</a:t>
            </a:r>
            <a:endParaRPr lang="fi-FI" sz="120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41AAB85-54A7-49B6-B9AC-D1971927759D}"/>
              </a:ext>
            </a:extLst>
          </p:cNvPr>
          <p:cNvCxnSpPr>
            <a:cxnSpLocks/>
          </p:cNvCxnSpPr>
          <p:nvPr/>
        </p:nvCxnSpPr>
        <p:spPr>
          <a:xfrm flipV="1">
            <a:off x="7260876" y="4485553"/>
            <a:ext cx="1489087" cy="384964"/>
          </a:xfrm>
          <a:prstGeom prst="line">
            <a:avLst/>
          </a:prstGeom>
          <a:ln w="12700" cap="rnd"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D56D89A-8C91-4B9C-9AEA-8114CBB3000A}"/>
              </a:ext>
            </a:extLst>
          </p:cNvPr>
          <p:cNvSpPr txBox="1"/>
          <p:nvPr/>
        </p:nvSpPr>
        <p:spPr>
          <a:xfrm>
            <a:off x="8749707" y="4170318"/>
            <a:ext cx="72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3334"/>
                </a:solidFill>
              </a:rPr>
              <a:t>15%</a:t>
            </a:r>
            <a:endParaRPr lang="fi-FI" sz="2400" b="1" dirty="0">
              <a:solidFill>
                <a:srgbClr val="FF3334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749903-D60B-4DAE-AB84-AEC5F47557A8}"/>
              </a:ext>
            </a:extLst>
          </p:cNvPr>
          <p:cNvSpPr txBox="1"/>
          <p:nvPr/>
        </p:nvSpPr>
        <p:spPr>
          <a:xfrm>
            <a:off x="6667516" y="458838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3334"/>
                </a:solidFill>
              </a:rPr>
              <a:t>1%</a:t>
            </a:r>
            <a:endParaRPr lang="fi-FI" sz="2400" b="1" dirty="0">
              <a:solidFill>
                <a:srgbClr val="FF3334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8749963" y="4485553"/>
            <a:ext cx="0" cy="43675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7260875" y="4881153"/>
            <a:ext cx="513" cy="5179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E6D521-E6D8-4725-8AD0-A8F960F7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75640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BRINGING TOGETHER </a:t>
            </a:r>
            <a:r>
              <a:rPr lang="en-US" sz="4800" dirty="0">
                <a:solidFill>
                  <a:schemeClr val="tx1"/>
                </a:solidFill>
              </a:rPr>
              <a:t>ENDPOINT PROTECTION 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AND DETECTION &amp; RESPONSE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937" y="4390295"/>
            <a:ext cx="2810661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lnSpc>
                <a:spcPct val="70000"/>
              </a:lnSpc>
              <a:defRPr/>
            </a:pPr>
            <a:r>
              <a:rPr lang="fi-FI" b="1" kern="0" dirty="0"/>
              <a:t>World-class </a:t>
            </a:r>
            <a:br>
              <a:rPr lang="fi-FI" b="1" kern="0" dirty="0"/>
            </a:br>
            <a:r>
              <a:rPr lang="fi-FI" b="1" kern="0" dirty="0"/>
              <a:t>endpoint protection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5514" y="4386570"/>
            <a:ext cx="282054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70000"/>
              </a:lnSpc>
              <a:defRPr/>
            </a:pPr>
            <a:r>
              <a:rPr lang="fi-FI" b="1" kern="0" dirty="0"/>
              <a:t>F-Secure </a:t>
            </a:r>
            <a:r>
              <a:rPr lang="fi-FI" b="1" kern="0" dirty="0" err="1"/>
              <a:t>Rapid</a:t>
            </a:r>
            <a:r>
              <a:rPr lang="fi-FI" b="1" kern="0" dirty="0"/>
              <a:t> </a:t>
            </a:r>
            <a:br>
              <a:rPr lang="fi-FI" b="1" kern="0" dirty="0"/>
            </a:br>
            <a:r>
              <a:rPr lang="fi-FI" b="1" kern="0" dirty="0" err="1"/>
              <a:t>Detection</a:t>
            </a:r>
            <a:r>
              <a:rPr lang="fi-FI" b="1" kern="0" dirty="0"/>
              <a:t> Service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26599" y="4050054"/>
            <a:ext cx="1659671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2" idx="1"/>
          </p:cNvCxnSpPr>
          <p:nvPr/>
        </p:nvCxnSpPr>
        <p:spPr>
          <a:xfrm flipH="1">
            <a:off x="7136806" y="4068065"/>
            <a:ext cx="1718708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89867" y="2577928"/>
            <a:ext cx="3612529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70000"/>
              </a:lnSpc>
              <a:defRPr/>
            </a:pPr>
            <a:r>
              <a:rPr lang="en-US" sz="4400" b="1" dirty="0">
                <a:solidFill>
                  <a:schemeClr val="accent1"/>
                </a:solidFill>
              </a:rPr>
              <a:t>2018</a:t>
            </a:r>
            <a:endParaRPr kumimoji="0" lang="fi-FI" sz="4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FSecure Office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03D8D1-6F76-4505-80BC-032847E9668C}"/>
              </a:ext>
            </a:extLst>
          </p:cNvPr>
          <p:cNvSpPr/>
          <p:nvPr/>
        </p:nvSpPr>
        <p:spPr>
          <a:xfrm>
            <a:off x="8855514" y="2620390"/>
            <a:ext cx="2820549" cy="28953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03D8D1-6F76-4505-80BC-032847E9668C}"/>
              </a:ext>
            </a:extLst>
          </p:cNvPr>
          <p:cNvSpPr/>
          <p:nvPr/>
        </p:nvSpPr>
        <p:spPr>
          <a:xfrm>
            <a:off x="515939" y="2620390"/>
            <a:ext cx="2810660" cy="28953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1F563D-FEE2-4239-80C3-A613B2F27676}"/>
              </a:ext>
            </a:extLst>
          </p:cNvPr>
          <p:cNvSpPr txBox="1"/>
          <p:nvPr/>
        </p:nvSpPr>
        <p:spPr>
          <a:xfrm>
            <a:off x="4986270" y="5012399"/>
            <a:ext cx="231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/>
              <a:t>Endpoint detection &amp; response</a:t>
            </a:r>
            <a:endParaRPr lang="fi-FI" sz="20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54" y="3139651"/>
            <a:ext cx="1130631" cy="827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999" y="3193377"/>
            <a:ext cx="853579" cy="816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031" y="3297330"/>
            <a:ext cx="1505447" cy="15054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95DDD-3980-40CA-A52E-7A667675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BA2C5-51AD-45E5-AA16-C299AFDB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17902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dirty="0" err="1">
                <a:solidFill>
                  <a:schemeClr val="tx1"/>
                </a:solidFill>
              </a:rPr>
              <a:t>cOMBINATION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 err="1">
                <a:solidFill>
                  <a:schemeClr val="tx1"/>
                </a:solidFill>
              </a:rPr>
              <a:t>MaN</a:t>
            </a:r>
            <a:r>
              <a:rPr lang="en-US" sz="4800" dirty="0">
                <a:solidFill>
                  <a:schemeClr val="tx1"/>
                </a:solidFill>
              </a:rPr>
              <a:t> &amp; MACHINE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/>
              <a:t>OFFERS UNIQUE COMPETITIVE ADVANTAGE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2787" y="3003432"/>
            <a:ext cx="2720053" cy="5009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cap="none" spc="0" normalizeH="0" baseline="0" noProof="0" dirty="0">
                <a:ln>
                  <a:noFill/>
                </a:ln>
                <a:solidFill>
                  <a:srgbClr val="FF3334"/>
                </a:solidFill>
                <a:effectLst/>
                <a:uLnTx/>
                <a:uFillTx/>
                <a:latin typeface="FSecure Office"/>
                <a:ea typeface="+mn-ea"/>
                <a:cs typeface="+mn-cs"/>
              </a:rPr>
              <a:t>CYBER SECURITY</a:t>
            </a:r>
            <a:br>
              <a:rPr kumimoji="0" lang="fi-FI" b="1" i="0" u="none" strike="noStrike" kern="0" cap="none" spc="0" normalizeH="0" baseline="0" noProof="0" dirty="0">
                <a:ln>
                  <a:noFill/>
                </a:ln>
                <a:solidFill>
                  <a:srgbClr val="FF3334"/>
                </a:solidFill>
                <a:effectLst/>
                <a:uLnTx/>
                <a:uFillTx/>
                <a:latin typeface="FSecure Office"/>
                <a:ea typeface="+mn-ea"/>
                <a:cs typeface="+mn-cs"/>
              </a:rPr>
            </a:br>
            <a:r>
              <a:rPr kumimoji="0" lang="fi-FI" b="1" i="0" u="none" strike="noStrike" kern="0" cap="none" spc="0" normalizeH="0" baseline="0" noProof="0" dirty="0">
                <a:ln>
                  <a:noFill/>
                </a:ln>
                <a:solidFill>
                  <a:srgbClr val="FF3334"/>
                </a:solidFill>
                <a:effectLst/>
                <a:uLnTx/>
                <a:uFillTx/>
                <a:latin typeface="FSecure Office"/>
                <a:ea typeface="+mn-ea"/>
                <a:cs typeface="+mn-cs"/>
              </a:rPr>
              <a:t>EXPERTS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3334"/>
              </a:solidFill>
              <a:effectLst/>
              <a:uLnTx/>
              <a:uFillTx/>
              <a:latin typeface="FSecure Office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3400" y="2996988"/>
            <a:ext cx="3612529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cap="none" spc="0" normalizeH="0" baseline="0" noProof="0" dirty="0">
                <a:ln>
                  <a:noFill/>
                </a:ln>
                <a:solidFill>
                  <a:srgbClr val="FF3334"/>
                </a:solidFill>
                <a:effectLst/>
                <a:uLnTx/>
                <a:uFillTx/>
                <a:latin typeface="FSecure Office"/>
                <a:ea typeface="+mn-ea"/>
                <a:cs typeface="+mn-cs"/>
              </a:rPr>
              <a:t>SECURITY</a:t>
            </a:r>
            <a:br>
              <a:rPr kumimoji="0" lang="fi-FI" b="1" i="0" u="none" strike="noStrike" kern="0" cap="none" spc="0" normalizeH="0" baseline="0" noProof="0" dirty="0">
                <a:ln>
                  <a:noFill/>
                </a:ln>
                <a:solidFill>
                  <a:srgbClr val="FF3334"/>
                </a:solidFill>
                <a:effectLst/>
                <a:uLnTx/>
                <a:uFillTx/>
                <a:latin typeface="FSecure Office"/>
                <a:ea typeface="+mn-ea"/>
                <a:cs typeface="+mn-cs"/>
              </a:rPr>
            </a:br>
            <a:r>
              <a:rPr kumimoji="0" lang="fi-FI" b="1" i="0" u="none" strike="noStrike" kern="0" cap="none" spc="0" normalizeH="0" baseline="0" noProof="0" dirty="0">
                <a:ln>
                  <a:noFill/>
                </a:ln>
                <a:solidFill>
                  <a:srgbClr val="FF3334"/>
                </a:solidFill>
                <a:effectLst/>
                <a:uLnTx/>
                <a:uFillTx/>
                <a:latin typeface="FSecure Office"/>
                <a:ea typeface="+mn-ea"/>
                <a:cs typeface="+mn-cs"/>
              </a:rPr>
              <a:t>TECHNOLOGY</a:t>
            </a:r>
          </a:p>
        </p:txBody>
      </p:sp>
      <p:cxnSp>
        <p:nvCxnSpPr>
          <p:cNvPr id="18" name="Elbow Connector 17"/>
          <p:cNvCxnSpPr/>
          <p:nvPr/>
        </p:nvCxnSpPr>
        <p:spPr>
          <a:xfrm rot="10800000" flipV="1">
            <a:off x="2210894" y="2599228"/>
            <a:ext cx="4188571" cy="262543"/>
          </a:xfrm>
          <a:prstGeom prst="bentConnector3">
            <a:avLst>
              <a:gd name="adj1" fmla="val 99942"/>
            </a:avLst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79118" y="4050054"/>
            <a:ext cx="19342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254240" y="4068065"/>
            <a:ext cx="22516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6399464" y="2599229"/>
            <a:ext cx="3757808" cy="304768"/>
          </a:xfrm>
          <a:prstGeom prst="bentConnector3">
            <a:avLst>
              <a:gd name="adj1" fmla="val 100000"/>
            </a:avLst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717035" y="3645998"/>
            <a:ext cx="880474" cy="875398"/>
            <a:chOff x="9275689" y="3155962"/>
            <a:chExt cx="762600" cy="758205"/>
          </a:xfrm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9275689" y="3155962"/>
              <a:ext cx="758205" cy="758205"/>
            </a:xfrm>
            <a:custGeom>
              <a:avLst/>
              <a:gdLst>
                <a:gd name="T0" fmla="*/ 72 w 144"/>
                <a:gd name="T1" fmla="*/ 144 h 144"/>
                <a:gd name="T2" fmla="*/ 70 w 144"/>
                <a:gd name="T3" fmla="*/ 143 h 144"/>
                <a:gd name="T4" fmla="*/ 0 w 144"/>
                <a:gd name="T5" fmla="*/ 20 h 144"/>
                <a:gd name="T6" fmla="*/ 2 w 144"/>
                <a:gd name="T7" fmla="*/ 17 h 144"/>
                <a:gd name="T8" fmla="*/ 71 w 144"/>
                <a:gd name="T9" fmla="*/ 0 h 144"/>
                <a:gd name="T10" fmla="*/ 142 w 144"/>
                <a:gd name="T11" fmla="*/ 17 h 144"/>
                <a:gd name="T12" fmla="*/ 144 w 144"/>
                <a:gd name="T13" fmla="*/ 20 h 144"/>
                <a:gd name="T14" fmla="*/ 74 w 144"/>
                <a:gd name="T15" fmla="*/ 143 h 144"/>
                <a:gd name="T16" fmla="*/ 72 w 144"/>
                <a:gd name="T17" fmla="*/ 144 h 144"/>
                <a:gd name="T18" fmla="*/ 8 w 144"/>
                <a:gd name="T19" fmla="*/ 23 h 144"/>
                <a:gd name="T20" fmla="*/ 72 w 144"/>
                <a:gd name="T21" fmla="*/ 135 h 144"/>
                <a:gd name="T22" fmla="*/ 136 w 144"/>
                <a:gd name="T23" fmla="*/ 23 h 144"/>
                <a:gd name="T24" fmla="*/ 71 w 144"/>
                <a:gd name="T25" fmla="*/ 8 h 144"/>
                <a:gd name="T26" fmla="*/ 8 w 144"/>
                <a:gd name="T27" fmla="*/ 2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cubicBezTo>
                    <a:pt x="71" y="144"/>
                    <a:pt x="70" y="144"/>
                    <a:pt x="70" y="143"/>
                  </a:cubicBezTo>
                  <a:cubicBezTo>
                    <a:pt x="67" y="141"/>
                    <a:pt x="0" y="96"/>
                    <a:pt x="0" y="20"/>
                  </a:cubicBezTo>
                  <a:cubicBezTo>
                    <a:pt x="0" y="19"/>
                    <a:pt x="1" y="18"/>
                    <a:pt x="2" y="17"/>
                  </a:cubicBezTo>
                  <a:cubicBezTo>
                    <a:pt x="3" y="16"/>
                    <a:pt x="30" y="0"/>
                    <a:pt x="71" y="0"/>
                  </a:cubicBezTo>
                  <a:cubicBezTo>
                    <a:pt x="95" y="0"/>
                    <a:pt x="119" y="6"/>
                    <a:pt x="142" y="17"/>
                  </a:cubicBezTo>
                  <a:cubicBezTo>
                    <a:pt x="143" y="18"/>
                    <a:pt x="144" y="19"/>
                    <a:pt x="144" y="20"/>
                  </a:cubicBezTo>
                  <a:cubicBezTo>
                    <a:pt x="144" y="23"/>
                    <a:pt x="143" y="90"/>
                    <a:pt x="74" y="143"/>
                  </a:cubicBezTo>
                  <a:cubicBezTo>
                    <a:pt x="74" y="144"/>
                    <a:pt x="73" y="144"/>
                    <a:pt x="72" y="144"/>
                  </a:cubicBezTo>
                  <a:close/>
                  <a:moveTo>
                    <a:pt x="8" y="23"/>
                  </a:moveTo>
                  <a:cubicBezTo>
                    <a:pt x="9" y="85"/>
                    <a:pt x="60" y="126"/>
                    <a:pt x="72" y="135"/>
                  </a:cubicBezTo>
                  <a:cubicBezTo>
                    <a:pt x="128" y="90"/>
                    <a:pt x="135" y="35"/>
                    <a:pt x="136" y="23"/>
                  </a:cubicBezTo>
                  <a:cubicBezTo>
                    <a:pt x="115" y="13"/>
                    <a:pt x="93" y="8"/>
                    <a:pt x="71" y="8"/>
                  </a:cubicBezTo>
                  <a:cubicBezTo>
                    <a:pt x="39" y="8"/>
                    <a:pt x="15" y="19"/>
                    <a:pt x="8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Secure Office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9411946" y="3239474"/>
              <a:ext cx="626343" cy="443934"/>
            </a:xfrm>
            <a:custGeom>
              <a:avLst/>
              <a:gdLst>
                <a:gd name="T0" fmla="*/ 4 w 119"/>
                <a:gd name="T1" fmla="*/ 84 h 84"/>
                <a:gd name="T2" fmla="*/ 0 w 119"/>
                <a:gd name="T3" fmla="*/ 80 h 84"/>
                <a:gd name="T4" fmla="*/ 4 w 119"/>
                <a:gd name="T5" fmla="*/ 76 h 84"/>
                <a:gd name="T6" fmla="*/ 110 w 119"/>
                <a:gd name="T7" fmla="*/ 3 h 84"/>
                <a:gd name="T8" fmla="*/ 116 w 119"/>
                <a:gd name="T9" fmla="*/ 1 h 84"/>
                <a:gd name="T10" fmla="*/ 118 w 119"/>
                <a:gd name="T11" fmla="*/ 6 h 84"/>
                <a:gd name="T12" fmla="*/ 4 w 119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84">
                  <a:moveTo>
                    <a:pt x="4" y="84"/>
                  </a:moveTo>
                  <a:cubicBezTo>
                    <a:pt x="2" y="84"/>
                    <a:pt x="0" y="82"/>
                    <a:pt x="0" y="80"/>
                  </a:cubicBezTo>
                  <a:cubicBezTo>
                    <a:pt x="0" y="78"/>
                    <a:pt x="2" y="76"/>
                    <a:pt x="4" y="76"/>
                  </a:cubicBezTo>
                  <a:cubicBezTo>
                    <a:pt x="55" y="76"/>
                    <a:pt x="95" y="32"/>
                    <a:pt x="110" y="3"/>
                  </a:cubicBezTo>
                  <a:cubicBezTo>
                    <a:pt x="111" y="1"/>
                    <a:pt x="114" y="0"/>
                    <a:pt x="116" y="1"/>
                  </a:cubicBezTo>
                  <a:cubicBezTo>
                    <a:pt x="118" y="2"/>
                    <a:pt x="119" y="4"/>
                    <a:pt x="118" y="6"/>
                  </a:cubicBezTo>
                  <a:cubicBezTo>
                    <a:pt x="102" y="37"/>
                    <a:pt x="58" y="84"/>
                    <a:pt x="4" y="84"/>
                  </a:cubicBezTo>
                  <a:close/>
                </a:path>
              </a:pathLst>
            </a:custGeom>
            <a:solidFill>
              <a:srgbClr val="FF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Secure Office"/>
                <a:ea typeface="+mn-ea"/>
                <a:cs typeface="+mn-cs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6095228" y="2599228"/>
            <a:ext cx="0" cy="2625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con-large-brain.em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248" y="3603623"/>
            <a:ext cx="1800298" cy="173925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288737" y="2944709"/>
            <a:ext cx="3612529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cap="none" spc="0" normalizeH="0" baseline="0" noProof="0" dirty="0">
                <a:ln>
                  <a:noFill/>
                </a:ln>
                <a:solidFill>
                  <a:srgbClr val="FF3334"/>
                </a:solidFill>
                <a:effectLst/>
                <a:uLnTx/>
                <a:uFillTx/>
                <a:latin typeface="FSecure Office"/>
                <a:ea typeface="+mn-ea"/>
                <a:cs typeface="+mn-cs"/>
              </a:rPr>
              <a:t>ARTIFICIAL 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cap="none" spc="0" normalizeH="0" baseline="0" noProof="0" dirty="0">
                <a:ln>
                  <a:noFill/>
                </a:ln>
                <a:solidFill>
                  <a:srgbClr val="FF3334"/>
                </a:solidFill>
                <a:effectLst/>
                <a:uLnTx/>
                <a:uFillTx/>
                <a:latin typeface="FSecure Office"/>
                <a:ea typeface="+mn-ea"/>
                <a:cs typeface="+mn-cs"/>
              </a:rPr>
              <a:t>INTELLIGENCE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313" y="3645998"/>
            <a:ext cx="973000" cy="10351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E4271-586F-482D-B587-E76A8C57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BD9F1-08FE-400E-942B-7FBE2F35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4021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1"/>
                </a:solidFill>
              </a:rPr>
              <a:t>SCALABILITY THOUGH </a:t>
            </a:r>
            <a:br>
              <a:rPr lang="en-US" sz="4800" dirty="0"/>
            </a:br>
            <a:r>
              <a:rPr lang="en-US" sz="4800" dirty="0">
                <a:solidFill>
                  <a:schemeClr val="tx1"/>
                </a:solidFill>
              </a:rPr>
              <a:t>A GLOBAL NETWORK OF PARTNERS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E3EBA-21AF-4A7A-9890-841DC7BEC886}"/>
              </a:ext>
            </a:extLst>
          </p:cNvPr>
          <p:cNvSpPr/>
          <p:nvPr/>
        </p:nvSpPr>
        <p:spPr>
          <a:xfrm>
            <a:off x="6265984" y="2029695"/>
            <a:ext cx="5419966" cy="98869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65000"/>
              </a:lnSpc>
              <a:defRPr/>
            </a:pPr>
            <a:r>
              <a:rPr lang="fi-FI" sz="2400" b="1" dirty="0">
                <a:solidFill>
                  <a:schemeClr val="accent2"/>
                </a:solidFill>
              </a:rPr>
              <a:t>CONSUMER SECURITY </a:t>
            </a:r>
            <a:br>
              <a:rPr lang="fi-FI" sz="2400" b="1" dirty="0">
                <a:solidFill>
                  <a:schemeClr val="accent2"/>
                </a:solidFill>
              </a:rPr>
            </a:br>
            <a:r>
              <a:rPr lang="fi-FI" sz="2400" b="1" dirty="0">
                <a:solidFill>
                  <a:schemeClr val="accent2"/>
                </a:solidFill>
              </a:rPr>
              <a:t>PRODUCTS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16675D-7E66-4D4B-A5C8-7B9D531E6C16}"/>
              </a:ext>
            </a:extLst>
          </p:cNvPr>
          <p:cNvSpPr/>
          <p:nvPr/>
        </p:nvSpPr>
        <p:spPr>
          <a:xfrm>
            <a:off x="525826" y="2031282"/>
            <a:ext cx="5402784" cy="98738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65000"/>
              </a:lnSpc>
              <a:defRPr/>
            </a:pPr>
            <a:r>
              <a:rPr lang="fi-FI" sz="2400" b="1" dirty="0">
                <a:solidFill>
                  <a:schemeClr val="tx2"/>
                </a:solidFill>
              </a:rPr>
              <a:t>CORPORATE SECURITY</a:t>
            </a:r>
          </a:p>
          <a:p>
            <a:pPr algn="ctr">
              <a:lnSpc>
                <a:spcPct val="65000"/>
              </a:lnSpc>
              <a:defRPr/>
            </a:pPr>
            <a:r>
              <a:rPr lang="fi-FI" sz="2400" b="1" dirty="0">
                <a:solidFill>
                  <a:schemeClr val="tx2"/>
                </a:solidFill>
              </a:rPr>
              <a:t>PRODUCTS &amp; SERVICES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D03C91-30BB-4788-9C2F-3599E00C10A5}"/>
              </a:ext>
            </a:extLst>
          </p:cNvPr>
          <p:cNvSpPr/>
          <p:nvPr/>
        </p:nvSpPr>
        <p:spPr>
          <a:xfrm>
            <a:off x="6281214" y="3268876"/>
            <a:ext cx="3102546" cy="119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65000"/>
              </a:lnSpc>
              <a:defRPr/>
            </a:pPr>
            <a:r>
              <a:rPr lang="fi-FI" sz="1600" b="1" dirty="0">
                <a:solidFill>
                  <a:schemeClr val="accent2"/>
                </a:solidFill>
              </a:rPr>
              <a:t>OPERATORS</a:t>
            </a:r>
            <a:br>
              <a:rPr lang="fi-FI" sz="1600" b="1" dirty="0">
                <a:solidFill>
                  <a:schemeClr val="accent2"/>
                </a:solidFill>
              </a:rPr>
            </a:br>
            <a:r>
              <a:rPr lang="fi-FI" sz="1600" dirty="0">
                <a:solidFill>
                  <a:schemeClr val="accent2"/>
                </a:solidFill>
              </a:rPr>
              <a:t>200+ globally</a:t>
            </a:r>
            <a:endParaRPr lang="en-US" sz="1050" dirty="0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CDFE31-E300-484A-9B2A-6655CD2287F3}"/>
              </a:ext>
            </a:extLst>
          </p:cNvPr>
          <p:cNvSpPr/>
          <p:nvPr/>
        </p:nvSpPr>
        <p:spPr>
          <a:xfrm>
            <a:off x="9628270" y="3268876"/>
            <a:ext cx="2056794" cy="119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65000"/>
              </a:lnSpc>
              <a:defRPr/>
            </a:pPr>
            <a:r>
              <a:rPr lang="fi-FI" sz="1600" b="1" dirty="0">
                <a:solidFill>
                  <a:schemeClr val="accent2"/>
                </a:solidFill>
              </a:rPr>
              <a:t>RETAIL &amp; ETAIL</a:t>
            </a:r>
            <a:endParaRPr lang="en-US" sz="1050" b="1" dirty="0">
              <a:solidFill>
                <a:schemeClr val="accent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6582C2-A31B-4123-A987-E081F91F494A}"/>
              </a:ext>
            </a:extLst>
          </p:cNvPr>
          <p:cNvSpPr/>
          <p:nvPr/>
        </p:nvSpPr>
        <p:spPr>
          <a:xfrm>
            <a:off x="509269" y="3268876"/>
            <a:ext cx="3113977" cy="119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65000"/>
              </a:lnSpc>
              <a:defRPr/>
            </a:pPr>
            <a:r>
              <a:rPr lang="fi-FI" sz="1600" b="1" dirty="0">
                <a:solidFill>
                  <a:schemeClr val="accent1"/>
                </a:solidFill>
              </a:rPr>
              <a:t>RESELLERS</a:t>
            </a:r>
            <a:br>
              <a:rPr lang="fi-FI" sz="1600" b="1" dirty="0">
                <a:solidFill>
                  <a:schemeClr val="accent1"/>
                </a:solidFill>
              </a:rPr>
            </a:br>
            <a:r>
              <a:rPr lang="fi-FI" sz="1600" dirty="0">
                <a:solidFill>
                  <a:schemeClr val="accent1"/>
                </a:solidFill>
              </a:rPr>
              <a:t>6000+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03294334-277C-4703-970E-CE7708CB5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214" y="5023777"/>
            <a:ext cx="5388629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fi-FI" altLang="fi-FI" sz="1800" b="1" dirty="0"/>
              <a:t>TENS OF MILLIONS OF CONSUMERS</a:t>
            </a:r>
            <a:endParaRPr lang="en-US" altLang="fi-FI" sz="1800" b="1" dirty="0"/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1C83E410-9598-4D34-B3AA-62527B62B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75" y="5023777"/>
            <a:ext cx="2585359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65000"/>
              </a:lnSpc>
              <a:spcBef>
                <a:spcPct val="0"/>
              </a:spcBef>
              <a:buFontTx/>
              <a:buNone/>
              <a:defRPr b="1"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latin typeface="FSecure Office" panose="02000000000000000000" pitchFamily="2" charset="0"/>
              </a:defRPr>
            </a:lvl9pPr>
          </a:lstStyle>
          <a:p>
            <a:r>
              <a:rPr lang="fi-FI" altLang="fi-FI"/>
              <a:t>100,000+ </a:t>
            </a:r>
            <a:r>
              <a:rPr lang="fi-FI" altLang="fi-FI" dirty="0"/>
              <a:t>COMPANIES</a:t>
            </a:r>
            <a:endParaRPr lang="en-US" altLang="fi-FI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31C740-DB78-4875-A28F-54EEAF47D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11" y="5006825"/>
            <a:ext cx="2585359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65000"/>
              </a:lnSpc>
              <a:spcBef>
                <a:spcPct val="0"/>
              </a:spcBef>
              <a:buFontTx/>
              <a:buNone/>
              <a:defRPr b="1"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latin typeface="FSecure Office" panose="02000000000000000000" pitchFamily="2" charset="0"/>
              </a:defRPr>
            </a:lvl9pPr>
          </a:lstStyle>
          <a:p>
            <a:r>
              <a:rPr lang="fi-FI" altLang="fi-FI"/>
              <a:t>HUNDREDS OF LARGE ENTERPRISES</a:t>
            </a:r>
            <a:endParaRPr lang="en-US" altLang="fi-FI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6582C2-A31B-4123-A987-E081F91F494A}"/>
              </a:ext>
            </a:extLst>
          </p:cNvPr>
          <p:cNvSpPr/>
          <p:nvPr/>
        </p:nvSpPr>
        <p:spPr>
          <a:xfrm>
            <a:off x="3948409" y="3268876"/>
            <a:ext cx="1918622" cy="119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65000"/>
              </a:lnSpc>
            </a:pPr>
            <a:r>
              <a:rPr lang="fi-FI" sz="1600" b="1" dirty="0">
                <a:solidFill>
                  <a:schemeClr val="accent1"/>
                </a:solidFill>
              </a:rPr>
              <a:t>CYBER SECURITY SERVICES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71905" y="4175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E0C966A-3805-45A8-9EED-B21729A591BD}"/>
              </a:ext>
            </a:extLst>
          </p:cNvPr>
          <p:cNvSpPr>
            <a:spLocks/>
          </p:cNvSpPr>
          <p:nvPr/>
        </p:nvSpPr>
        <p:spPr bwMode="auto">
          <a:xfrm>
            <a:off x="520700" y="3233539"/>
            <a:ext cx="3111511" cy="1415303"/>
          </a:xfrm>
          <a:custGeom>
            <a:avLst/>
            <a:gdLst>
              <a:gd name="T0" fmla="*/ 2679 w 2679"/>
              <a:gd name="T1" fmla="*/ 919 h 1086"/>
              <a:gd name="T2" fmla="*/ 2679 w 2679"/>
              <a:gd name="T3" fmla="*/ 919 h 1086"/>
              <a:gd name="T4" fmla="*/ 1339 w 2679"/>
              <a:gd name="T5" fmla="*/ 1086 h 1086"/>
              <a:gd name="T6" fmla="*/ 0 w 2679"/>
              <a:gd name="T7" fmla="*/ 919 h 1086"/>
              <a:gd name="T8" fmla="*/ 0 w 2679"/>
              <a:gd name="T9" fmla="*/ 0 h 1086"/>
              <a:gd name="T10" fmla="*/ 2679 w 2679"/>
              <a:gd name="T11" fmla="*/ 0 h 1086"/>
              <a:gd name="T12" fmla="*/ 2679 w 2679"/>
              <a:gd name="T13" fmla="*/ 919 h 1086"/>
              <a:gd name="T14" fmla="*/ 2679 w 2679"/>
              <a:gd name="T15" fmla="*/ 919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9" h="1086">
                <a:moveTo>
                  <a:pt x="2679" y="919"/>
                </a:moveTo>
                <a:lnTo>
                  <a:pt x="2679" y="919"/>
                </a:lnTo>
                <a:lnTo>
                  <a:pt x="1339" y="1086"/>
                </a:lnTo>
                <a:lnTo>
                  <a:pt x="0" y="919"/>
                </a:lnTo>
                <a:lnTo>
                  <a:pt x="0" y="0"/>
                </a:lnTo>
                <a:lnTo>
                  <a:pt x="2679" y="0"/>
                </a:lnTo>
                <a:lnTo>
                  <a:pt x="2679" y="919"/>
                </a:lnTo>
                <a:lnTo>
                  <a:pt x="2679" y="919"/>
                </a:lnTo>
                <a:close/>
              </a:path>
            </a:pathLst>
          </a:custGeom>
          <a:noFill/>
          <a:ln w="12700" cap="rnd">
            <a:solidFill>
              <a:srgbClr val="FF33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888B1BAA-2B2B-43D7-8ACC-4D1ED90A03F9}"/>
              </a:ext>
            </a:extLst>
          </p:cNvPr>
          <p:cNvSpPr>
            <a:spLocks/>
          </p:cNvSpPr>
          <p:nvPr/>
        </p:nvSpPr>
        <p:spPr bwMode="auto">
          <a:xfrm>
            <a:off x="3839357" y="3233539"/>
            <a:ext cx="2085193" cy="1415303"/>
          </a:xfrm>
          <a:custGeom>
            <a:avLst/>
            <a:gdLst>
              <a:gd name="T0" fmla="*/ 2679 w 2679"/>
              <a:gd name="T1" fmla="*/ 919 h 1086"/>
              <a:gd name="T2" fmla="*/ 2679 w 2679"/>
              <a:gd name="T3" fmla="*/ 919 h 1086"/>
              <a:gd name="T4" fmla="*/ 1339 w 2679"/>
              <a:gd name="T5" fmla="*/ 1086 h 1086"/>
              <a:gd name="T6" fmla="*/ 0 w 2679"/>
              <a:gd name="T7" fmla="*/ 919 h 1086"/>
              <a:gd name="T8" fmla="*/ 0 w 2679"/>
              <a:gd name="T9" fmla="*/ 0 h 1086"/>
              <a:gd name="T10" fmla="*/ 2679 w 2679"/>
              <a:gd name="T11" fmla="*/ 0 h 1086"/>
              <a:gd name="T12" fmla="*/ 2679 w 2679"/>
              <a:gd name="T13" fmla="*/ 919 h 1086"/>
              <a:gd name="T14" fmla="*/ 2679 w 2679"/>
              <a:gd name="T15" fmla="*/ 919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9" h="1086">
                <a:moveTo>
                  <a:pt x="2679" y="919"/>
                </a:moveTo>
                <a:lnTo>
                  <a:pt x="2679" y="919"/>
                </a:lnTo>
                <a:lnTo>
                  <a:pt x="1339" y="1086"/>
                </a:lnTo>
                <a:lnTo>
                  <a:pt x="0" y="919"/>
                </a:lnTo>
                <a:lnTo>
                  <a:pt x="0" y="0"/>
                </a:lnTo>
                <a:lnTo>
                  <a:pt x="2679" y="0"/>
                </a:lnTo>
                <a:lnTo>
                  <a:pt x="2679" y="919"/>
                </a:lnTo>
                <a:lnTo>
                  <a:pt x="2679" y="919"/>
                </a:lnTo>
                <a:close/>
              </a:path>
            </a:pathLst>
          </a:custGeom>
          <a:noFill/>
          <a:ln w="12700" cap="rnd">
            <a:solidFill>
              <a:srgbClr val="FF33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7E0C966A-3805-45A8-9EED-B21729A591BD}"/>
              </a:ext>
            </a:extLst>
          </p:cNvPr>
          <p:cNvSpPr>
            <a:spLocks/>
          </p:cNvSpPr>
          <p:nvPr/>
        </p:nvSpPr>
        <p:spPr bwMode="auto">
          <a:xfrm>
            <a:off x="6272249" y="3233539"/>
            <a:ext cx="3111511" cy="1415303"/>
          </a:xfrm>
          <a:custGeom>
            <a:avLst/>
            <a:gdLst>
              <a:gd name="T0" fmla="*/ 2679 w 2679"/>
              <a:gd name="T1" fmla="*/ 919 h 1086"/>
              <a:gd name="T2" fmla="*/ 2679 w 2679"/>
              <a:gd name="T3" fmla="*/ 919 h 1086"/>
              <a:gd name="T4" fmla="*/ 1339 w 2679"/>
              <a:gd name="T5" fmla="*/ 1086 h 1086"/>
              <a:gd name="T6" fmla="*/ 0 w 2679"/>
              <a:gd name="T7" fmla="*/ 919 h 1086"/>
              <a:gd name="T8" fmla="*/ 0 w 2679"/>
              <a:gd name="T9" fmla="*/ 0 h 1086"/>
              <a:gd name="T10" fmla="*/ 2679 w 2679"/>
              <a:gd name="T11" fmla="*/ 0 h 1086"/>
              <a:gd name="T12" fmla="*/ 2679 w 2679"/>
              <a:gd name="T13" fmla="*/ 919 h 1086"/>
              <a:gd name="T14" fmla="*/ 2679 w 2679"/>
              <a:gd name="T15" fmla="*/ 919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9" h="1086">
                <a:moveTo>
                  <a:pt x="2679" y="919"/>
                </a:moveTo>
                <a:lnTo>
                  <a:pt x="2679" y="919"/>
                </a:lnTo>
                <a:lnTo>
                  <a:pt x="1339" y="1086"/>
                </a:lnTo>
                <a:lnTo>
                  <a:pt x="0" y="919"/>
                </a:lnTo>
                <a:lnTo>
                  <a:pt x="0" y="0"/>
                </a:lnTo>
                <a:lnTo>
                  <a:pt x="2679" y="0"/>
                </a:lnTo>
                <a:lnTo>
                  <a:pt x="2679" y="919"/>
                </a:lnTo>
                <a:lnTo>
                  <a:pt x="2679" y="919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888B1BAA-2B2B-43D7-8ACC-4D1ED90A03F9}"/>
              </a:ext>
            </a:extLst>
          </p:cNvPr>
          <p:cNvSpPr>
            <a:spLocks/>
          </p:cNvSpPr>
          <p:nvPr/>
        </p:nvSpPr>
        <p:spPr bwMode="auto">
          <a:xfrm>
            <a:off x="9599871" y="3233539"/>
            <a:ext cx="2085193" cy="1415303"/>
          </a:xfrm>
          <a:custGeom>
            <a:avLst/>
            <a:gdLst>
              <a:gd name="T0" fmla="*/ 2679 w 2679"/>
              <a:gd name="T1" fmla="*/ 919 h 1086"/>
              <a:gd name="T2" fmla="*/ 2679 w 2679"/>
              <a:gd name="T3" fmla="*/ 919 h 1086"/>
              <a:gd name="T4" fmla="*/ 1339 w 2679"/>
              <a:gd name="T5" fmla="*/ 1086 h 1086"/>
              <a:gd name="T6" fmla="*/ 0 w 2679"/>
              <a:gd name="T7" fmla="*/ 919 h 1086"/>
              <a:gd name="T8" fmla="*/ 0 w 2679"/>
              <a:gd name="T9" fmla="*/ 0 h 1086"/>
              <a:gd name="T10" fmla="*/ 2679 w 2679"/>
              <a:gd name="T11" fmla="*/ 0 h 1086"/>
              <a:gd name="T12" fmla="*/ 2679 w 2679"/>
              <a:gd name="T13" fmla="*/ 919 h 1086"/>
              <a:gd name="T14" fmla="*/ 2679 w 2679"/>
              <a:gd name="T15" fmla="*/ 919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9" h="1086">
                <a:moveTo>
                  <a:pt x="2679" y="919"/>
                </a:moveTo>
                <a:lnTo>
                  <a:pt x="2679" y="919"/>
                </a:lnTo>
                <a:lnTo>
                  <a:pt x="1339" y="1086"/>
                </a:lnTo>
                <a:lnTo>
                  <a:pt x="0" y="919"/>
                </a:lnTo>
                <a:lnTo>
                  <a:pt x="0" y="0"/>
                </a:lnTo>
                <a:lnTo>
                  <a:pt x="2679" y="0"/>
                </a:lnTo>
                <a:lnTo>
                  <a:pt x="2679" y="919"/>
                </a:lnTo>
                <a:lnTo>
                  <a:pt x="2679" y="919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EED815-AD04-4D17-8247-68451A13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F292-3EFE-40BA-8C77-CE7E3427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5402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" y="3127187"/>
            <a:ext cx="11160125" cy="104584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5826" y="575406"/>
            <a:ext cx="11160124" cy="1121568"/>
          </a:xfrm>
        </p:spPr>
        <p:txBody>
          <a:bodyPr/>
          <a:lstStyle/>
          <a:p>
            <a:r>
              <a:rPr lang="en-US" sz="4800" dirty="0">
                <a:solidFill>
                  <a:srgbClr val="00BAFF"/>
                </a:solidFill>
              </a:rPr>
              <a:t>CONSUMERS’ SECURITY NEEDS 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ARE GETTING BROADER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488D7B-852A-42CB-A11E-12A7A79A291B}"/>
              </a:ext>
            </a:extLst>
          </p:cNvPr>
          <p:cNvSpPr/>
          <p:nvPr/>
        </p:nvSpPr>
        <p:spPr>
          <a:xfrm>
            <a:off x="3395663" y="4500917"/>
            <a:ext cx="2541587" cy="1449033"/>
          </a:xfrm>
          <a:prstGeom prst="rect">
            <a:avLst/>
          </a:prstGeom>
          <a:noFill/>
          <a:ln w="12700">
            <a:solidFill>
              <a:srgbClr val="00BA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lvl="0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Concerned about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online and </a:t>
            </a:r>
            <a:r>
              <a:rPr lang="en-US" dirty="0" err="1">
                <a:solidFill>
                  <a:srgbClr val="000000"/>
                </a:solidFill>
              </a:rPr>
              <a:t>WiFi</a:t>
            </a:r>
            <a:r>
              <a:rPr lang="en-US" dirty="0">
                <a:solidFill>
                  <a:srgbClr val="000000"/>
                </a:solidFill>
              </a:rPr>
              <a:t> privacy</a:t>
            </a:r>
          </a:p>
          <a:p>
            <a:pPr lvl="0">
              <a:lnSpc>
                <a:spcPct val="8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AE6A09-A938-4ED0-9758-7EF05C01764C}"/>
              </a:ext>
            </a:extLst>
          </p:cNvPr>
          <p:cNvSpPr/>
          <p:nvPr/>
        </p:nvSpPr>
        <p:spPr>
          <a:xfrm>
            <a:off x="525826" y="4500917"/>
            <a:ext cx="2544399" cy="1449033"/>
          </a:xfrm>
          <a:prstGeom prst="rect">
            <a:avLst/>
          </a:prstGeom>
          <a:noFill/>
          <a:ln w="12700">
            <a:solidFill>
              <a:srgbClr val="00BA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lvl="0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Worry about </a:t>
            </a:r>
          </a:p>
          <a:p>
            <a:pPr lvl="0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viruses and ransomware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8132" y="5222077"/>
            <a:ext cx="1406634" cy="7080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BAFF"/>
                </a:solidFill>
              </a:rPr>
              <a:t>88%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5C2981-5793-42E8-AB02-30F1E438A4EB}"/>
              </a:ext>
            </a:extLst>
          </p:cNvPr>
          <p:cNvSpPr/>
          <p:nvPr/>
        </p:nvSpPr>
        <p:spPr>
          <a:xfrm>
            <a:off x="6254750" y="4500917"/>
            <a:ext cx="2540000" cy="1449033"/>
          </a:xfrm>
          <a:prstGeom prst="rect">
            <a:avLst/>
          </a:prstGeom>
          <a:noFill/>
          <a:ln w="12700">
            <a:solidFill>
              <a:srgbClr val="00BA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lvl="0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Protecting kids from inappropriate content</a:t>
            </a:r>
          </a:p>
          <a:p>
            <a:pPr lvl="0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is important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8FDD66-D63D-4FDE-855A-86A907377D92}"/>
              </a:ext>
            </a:extLst>
          </p:cNvPr>
          <p:cNvSpPr/>
          <p:nvPr/>
        </p:nvSpPr>
        <p:spPr>
          <a:xfrm>
            <a:off x="9112250" y="4500917"/>
            <a:ext cx="2563812" cy="1449033"/>
          </a:xfrm>
          <a:prstGeom prst="rect">
            <a:avLst/>
          </a:prstGeom>
          <a:noFill/>
          <a:ln w="12700">
            <a:solidFill>
              <a:srgbClr val="00BA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lvl="0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IoT Gadgets in Use</a:t>
            </a:r>
          </a:p>
          <a:p>
            <a:pPr lvl="0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by 2020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7" y="2294701"/>
            <a:ext cx="765924" cy="765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233" y="1846948"/>
            <a:ext cx="765924" cy="7340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302" y="1815035"/>
            <a:ext cx="765924" cy="7659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0138" y="2298786"/>
            <a:ext cx="765924" cy="7659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7966" y="3137267"/>
            <a:ext cx="293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DEVICES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22407" y="2587704"/>
            <a:ext cx="119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PRIVACY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58495" y="2587704"/>
            <a:ext cx="119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FAMILY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06149" y="3137267"/>
            <a:ext cx="1669914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2000" b="1"/>
              <a:t>CONNECTED HOME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95006" y="4728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513311" y="5222077"/>
            <a:ext cx="1406634" cy="7080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BAFF"/>
                </a:solidFill>
              </a:rPr>
              <a:t>73%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77890" y="5222077"/>
            <a:ext cx="1406634" cy="7080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BAFF"/>
                </a:solidFill>
              </a:rPr>
              <a:t>91%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238656" y="5222077"/>
            <a:ext cx="1406634" cy="7080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defRPr/>
            </a:pPr>
            <a:r>
              <a:rPr lang="mr-IN" sz="4800" b="1" dirty="0">
                <a:solidFill>
                  <a:srgbClr val="00BAFF"/>
                </a:solidFill>
              </a:rPr>
              <a:t>&gt;20B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221B5-7537-4419-913E-A2168C41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D234C-46F9-4945-BFED-CA471C72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70055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 rot="5400000">
            <a:off x="76733" y="4260655"/>
            <a:ext cx="1494000" cy="584775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BAFF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EXAMPLE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COMPETITORS</a:t>
            </a:r>
          </a:p>
        </p:txBody>
      </p:sp>
      <p:sp>
        <p:nvSpPr>
          <p:cNvPr id="49" name="TextBox 48"/>
          <p:cNvSpPr txBox="1"/>
          <p:nvPr/>
        </p:nvSpPr>
        <p:spPr>
          <a:xfrm rot="5400000">
            <a:off x="-94915" y="2407848"/>
            <a:ext cx="1826254" cy="584775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BAFF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KEY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DIFFERENTIATION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25826" y="549275"/>
            <a:ext cx="11160124" cy="623747"/>
          </a:xfrm>
        </p:spPr>
        <p:txBody>
          <a:bodyPr/>
          <a:lstStyle/>
          <a:p>
            <a:r>
              <a:rPr lang="en-US" sz="4800" dirty="0">
                <a:solidFill>
                  <a:srgbClr val="00BAFF"/>
                </a:solidFill>
              </a:rPr>
              <a:t>F-SECURE HAs </a:t>
            </a:r>
            <a:r>
              <a:rPr lang="en-US" sz="4800" dirty="0">
                <a:solidFill>
                  <a:schemeClr val="tx1"/>
                </a:solidFill>
              </a:rPr>
              <a:t>A COMPETITIVE PORTFOLIO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8054" y="1281964"/>
            <a:ext cx="3314490" cy="58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F-SECURE SAFE (with KEY)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4073" y="1281964"/>
            <a:ext cx="3314490" cy="58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F-SECURE FREEDOME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8370092" y="1281964"/>
            <a:ext cx="3314490" cy="58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F-SECURE SENSE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8054" y="1787109"/>
            <a:ext cx="3314490" cy="183426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/>
          <a:p>
            <a:pPr>
              <a:spcBef>
                <a:spcPts val="2000"/>
              </a:spcBef>
            </a:pPr>
            <a:r>
              <a:rPr lang="en-US" sz="1600" dirty="0">
                <a:solidFill>
                  <a:schemeClr val="tx1"/>
                </a:solidFill>
              </a:rPr>
              <a:t>Award winning technology</a:t>
            </a:r>
          </a:p>
          <a:p>
            <a:pPr>
              <a:spcBef>
                <a:spcPts val="2000"/>
              </a:spcBef>
            </a:pPr>
            <a:r>
              <a:rPr lang="en-US" sz="1600" dirty="0">
                <a:solidFill>
                  <a:schemeClr val="tx1"/>
                </a:solidFill>
              </a:rPr>
              <a:t>Built to fit operator channel business model</a:t>
            </a:r>
          </a:p>
          <a:p>
            <a:pPr>
              <a:spcBef>
                <a:spcPts val="2000"/>
              </a:spcBef>
            </a:pPr>
            <a:r>
              <a:rPr lang="en-US" sz="1600" dirty="0">
                <a:solidFill>
                  <a:schemeClr val="tx1"/>
                </a:solidFill>
              </a:rPr>
              <a:t>Simplicity leads to market leading NPS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44073" y="1787110"/>
            <a:ext cx="3314490" cy="18262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/>
          <a:p>
            <a:pPr>
              <a:spcBef>
                <a:spcPts val="1600"/>
              </a:spcBef>
            </a:pPr>
            <a:r>
              <a:rPr lang="en-US" sz="1600" dirty="0">
                <a:solidFill>
                  <a:schemeClr val="tx1"/>
                </a:solidFill>
              </a:rPr>
              <a:t>Consistently in the Top 3 recommended VPN apps</a:t>
            </a:r>
          </a:p>
          <a:p>
            <a:pPr>
              <a:spcBef>
                <a:spcPts val="1600"/>
              </a:spcBef>
            </a:pPr>
            <a:r>
              <a:rPr lang="en-US" sz="1600" dirty="0">
                <a:solidFill>
                  <a:schemeClr val="tx1"/>
                </a:solidFill>
              </a:rPr>
              <a:t>Ease of use that re-defined VPN category user experience</a:t>
            </a:r>
          </a:p>
          <a:p>
            <a:pPr>
              <a:spcBef>
                <a:spcPts val="1600"/>
              </a:spcBef>
            </a:pPr>
            <a:r>
              <a:rPr lang="en-US" sz="1600" dirty="0">
                <a:solidFill>
                  <a:schemeClr val="tx1"/>
                </a:solidFill>
              </a:rPr>
              <a:t>Browsing and tracking protection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70092" y="1787109"/>
            <a:ext cx="3314490" cy="183228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/>
          <a:p>
            <a:pPr>
              <a:spcBef>
                <a:spcPts val="1600"/>
              </a:spcBef>
            </a:pPr>
            <a:r>
              <a:rPr lang="en-US" sz="1600" dirty="0">
                <a:solidFill>
                  <a:schemeClr val="tx1"/>
                </a:solidFill>
              </a:rPr>
              <a:t>Superior set-up experience </a:t>
            </a:r>
          </a:p>
          <a:p>
            <a:pPr>
              <a:spcBef>
                <a:spcPts val="1600"/>
              </a:spcBef>
            </a:pPr>
            <a:r>
              <a:rPr lang="en-US" sz="1600" dirty="0">
                <a:solidFill>
                  <a:schemeClr val="tx1"/>
                </a:solidFill>
              </a:rPr>
              <a:t>Automated software upgrades</a:t>
            </a:r>
          </a:p>
          <a:p>
            <a:pPr>
              <a:spcBef>
                <a:spcPts val="1600"/>
              </a:spcBef>
            </a:pPr>
            <a:r>
              <a:rPr lang="en-US" sz="1600" dirty="0">
                <a:solidFill>
                  <a:schemeClr val="tx1"/>
                </a:solidFill>
              </a:rPr>
              <a:t>Certified and globally available </a:t>
            </a:r>
          </a:p>
          <a:p>
            <a:pPr>
              <a:spcBef>
                <a:spcPts val="1600"/>
              </a:spcBef>
            </a:pPr>
            <a:r>
              <a:rPr lang="en-US" sz="1600" dirty="0">
                <a:solidFill>
                  <a:schemeClr val="tx1"/>
                </a:solidFill>
              </a:rPr>
              <a:t>Operator channel track record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685583" y="3934929"/>
            <a:ext cx="2538802" cy="1221766"/>
            <a:chOff x="8853971" y="4277760"/>
            <a:chExt cx="2518050" cy="1221766"/>
          </a:xfrm>
        </p:grpSpPr>
        <p:pic>
          <p:nvPicPr>
            <p:cNvPr id="1026" name="Picture 2" descr="https://lh3.googleusercontent.com/bORGFazlEmBEHO-ZByXsMgotR0aRBirw3oeshzM9yRs67GbQmUXocabPKObrBaIwbpXJ-w=s1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971" y="4277760"/>
              <a:ext cx="1108830" cy="35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09752" y="4351990"/>
              <a:ext cx="1262269" cy="309298"/>
            </a:xfrm>
            <a:prstGeom prst="rect">
              <a:avLst/>
            </a:prstGeom>
          </p:spPr>
        </p:pic>
        <p:pic>
          <p:nvPicPr>
            <p:cNvPr id="1032" name="Picture 8" descr="Kuvahaun tulos haulle cujo iot security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1696" y="5041829"/>
              <a:ext cx="640776" cy="457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3699" y="4630921"/>
              <a:ext cx="809766" cy="45346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40199" y="5131394"/>
              <a:ext cx="617778" cy="324832"/>
            </a:xfrm>
            <a:prstGeom prst="rect">
              <a:avLst/>
            </a:prstGeom>
          </p:spPr>
        </p:pic>
        <p:pic>
          <p:nvPicPr>
            <p:cNvPr id="1030" name="Picture 6" descr="Kuvahaun tulos haulle dojo iot security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5285" y="4700488"/>
              <a:ext cx="847541" cy="335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591998" y="3922496"/>
            <a:ext cx="2667364" cy="1190899"/>
            <a:chOff x="2401711" y="4251051"/>
            <a:chExt cx="2645561" cy="1190899"/>
          </a:xfrm>
        </p:grpSpPr>
        <p:pic>
          <p:nvPicPr>
            <p:cNvPr id="42" name="Picture 6" descr="Image result for bitdefender">
              <a:extLst>
                <a:ext uri="{FF2B5EF4-FFF2-40B4-BE49-F238E27FC236}">
                  <a16:creationId xmlns:a16="http://schemas.microsoft.com/office/drawing/2014/main" id="{2254614F-B384-4C1E-B560-18DBD95A0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874" y="4659139"/>
              <a:ext cx="762261" cy="390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Image result for kaspersky">
              <a:extLst>
                <a:ext uri="{FF2B5EF4-FFF2-40B4-BE49-F238E27FC236}">
                  <a16:creationId xmlns:a16="http://schemas.microsoft.com/office/drawing/2014/main" id="{492A4DA1-0B7A-4E4A-9BC7-E0A67C8AD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711" y="5194959"/>
              <a:ext cx="1038679" cy="22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0" descr="Image result for avira">
              <a:extLst>
                <a:ext uri="{FF2B5EF4-FFF2-40B4-BE49-F238E27FC236}">
                  <a16:creationId xmlns:a16="http://schemas.microsoft.com/office/drawing/2014/main" id="{F60CCD4D-76D7-4123-91E9-61CC90EC5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576" y="4825999"/>
              <a:ext cx="435696" cy="538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5484" y="4603607"/>
              <a:ext cx="802215" cy="587883"/>
            </a:xfrm>
            <a:prstGeom prst="rect">
              <a:avLst/>
            </a:prstGeom>
          </p:spPr>
        </p:pic>
        <p:pic>
          <p:nvPicPr>
            <p:cNvPr id="46" name="Picture 2" descr="https://lh3.googleusercontent.com/bORGFazlEmBEHO-ZByXsMgotR0aRBirw3oeshzM9yRs67GbQmUXocabPKObrBaIwbpXJ-w=s1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450" y="4251051"/>
              <a:ext cx="1108830" cy="35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3962" y="4306427"/>
              <a:ext cx="1262269" cy="309298"/>
            </a:xfrm>
            <a:prstGeom prst="rect">
              <a:avLst/>
            </a:prstGeom>
          </p:spPr>
        </p:pic>
        <p:pic>
          <p:nvPicPr>
            <p:cNvPr id="1044" name="Picture 20" descr="AVG log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175" y="5118100"/>
              <a:ext cx="790575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936026" y="3897728"/>
            <a:ext cx="2866018" cy="1340126"/>
            <a:chOff x="5504624" y="4164494"/>
            <a:chExt cx="2842592" cy="1340126"/>
          </a:xfrm>
        </p:grpSpPr>
        <p:sp>
          <p:nvSpPr>
            <p:cNvPr id="15" name="Rectangle 14"/>
            <p:cNvSpPr/>
            <p:nvPr/>
          </p:nvSpPr>
          <p:spPr>
            <a:xfrm>
              <a:off x="5504624" y="4164494"/>
              <a:ext cx="2842592" cy="1340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033" y="4232562"/>
              <a:ext cx="640351" cy="46926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839"/>
            <a:stretch/>
          </p:blipFill>
          <p:spPr>
            <a:xfrm>
              <a:off x="5596271" y="4809821"/>
              <a:ext cx="970961" cy="33035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0770" y="4739578"/>
              <a:ext cx="992873" cy="33871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437926" y="5089509"/>
              <a:ext cx="791707" cy="30788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5410" y="4222958"/>
              <a:ext cx="500762" cy="50076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5816" y="4282018"/>
              <a:ext cx="346958" cy="35477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0664" y="4953840"/>
              <a:ext cx="735190" cy="53876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9689" y="5060193"/>
              <a:ext cx="406987" cy="40698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0"/>
            <a:srcRect l="5505"/>
            <a:stretch/>
          </p:blipFill>
          <p:spPr>
            <a:xfrm>
              <a:off x="5617983" y="4209014"/>
              <a:ext cx="749455" cy="60580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548916" y="5482574"/>
            <a:ext cx="588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Further differentiation through market leading NPS and seamless portfolio experience</a:t>
            </a:r>
          </a:p>
        </p:txBody>
      </p:sp>
      <p:cxnSp>
        <p:nvCxnSpPr>
          <p:cNvPr id="19" name="Elbow Connector 18"/>
          <p:cNvCxnSpPr>
            <a:stCxn id="81" idx="2"/>
            <a:endCxn id="10" idx="1"/>
          </p:cNvCxnSpPr>
          <p:nvPr/>
        </p:nvCxnSpPr>
        <p:spPr>
          <a:xfrm rot="16200000" flipH="1">
            <a:off x="3009259" y="5266082"/>
            <a:ext cx="505697" cy="573617"/>
          </a:xfrm>
          <a:prstGeom prst="bentConnector2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88" idx="2"/>
            <a:endCxn id="10" idx="3"/>
          </p:cNvCxnSpPr>
          <p:nvPr/>
        </p:nvCxnSpPr>
        <p:spPr>
          <a:xfrm rot="5400000">
            <a:off x="9476257" y="5254659"/>
            <a:ext cx="505697" cy="596465"/>
          </a:xfrm>
          <a:prstGeom prst="bentConnector2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318054" y="3806043"/>
            <a:ext cx="3314490" cy="149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841701" y="3806043"/>
            <a:ext cx="3314490" cy="149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370092" y="3806043"/>
            <a:ext cx="3314490" cy="149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322553" y="2348016"/>
            <a:ext cx="3309991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2553" y="3064709"/>
            <a:ext cx="3309991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840110" y="2496297"/>
            <a:ext cx="3309991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840110" y="3180038"/>
            <a:ext cx="3309991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374143" y="2265638"/>
            <a:ext cx="3309991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374143" y="2718719"/>
            <a:ext cx="3309991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374143" y="3171800"/>
            <a:ext cx="3309991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93933" y="5308596"/>
            <a:ext cx="4428" cy="258647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3FC01-EC7B-4E88-A68B-3420AB7B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FF7D5-C4D9-4BDA-8FE7-740CBB85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318716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201" y="1305928"/>
            <a:ext cx="7405777" cy="46440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76AE4F-25EF-4228-97E7-253F1363DD1E}"/>
              </a:ext>
            </a:extLst>
          </p:cNvPr>
          <p:cNvSpPr txBox="1"/>
          <p:nvPr/>
        </p:nvSpPr>
        <p:spPr>
          <a:xfrm>
            <a:off x="4085040" y="10773552"/>
            <a:ext cx="569983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of which are great opportunities, as we have an excellent channel (operators) to reach them</a:t>
            </a:r>
            <a:endParaRPr lang="fi-FI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CBE495-85F0-4D06-A5B2-F5D3F728CA61}"/>
              </a:ext>
            </a:extLst>
          </p:cNvPr>
          <p:cNvSpPr txBox="1"/>
          <p:nvPr/>
        </p:nvSpPr>
        <p:spPr>
          <a:xfrm>
            <a:off x="-1" y="11550945"/>
            <a:ext cx="8188657" cy="5632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>
                <a:solidFill>
                  <a:schemeClr val="bg1"/>
                </a:solidFill>
              </a:rPr>
              <a:t>And finally we can also monetize (some of) the solutions  in the consumer market – where there are also additional upsides with our good offering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B78CDA-0578-49A2-B0E7-6A6AA388AE6F}"/>
              </a:ext>
            </a:extLst>
          </p:cNvPr>
          <p:cNvSpPr txBox="1"/>
          <p:nvPr/>
        </p:nvSpPr>
        <p:spPr>
          <a:xfrm>
            <a:off x="0" y="10726959"/>
            <a:ext cx="2034954" cy="3277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>
                <a:solidFill>
                  <a:schemeClr val="bg1"/>
                </a:solidFill>
              </a:rPr>
              <a:t>But that’s not all!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62457" y="161383"/>
            <a:ext cx="10680000" cy="1325563"/>
          </a:xfrm>
        </p:spPr>
        <p:txBody>
          <a:bodyPr/>
          <a:lstStyle/>
          <a:p>
            <a:r>
              <a:rPr lang="en-US" sz="4800" dirty="0">
                <a:solidFill>
                  <a:schemeClr val="accent1"/>
                </a:solidFill>
              </a:rPr>
              <a:t>SYNERGIES</a:t>
            </a:r>
            <a:r>
              <a:rPr lang="en-US" sz="4800" dirty="0">
                <a:solidFill>
                  <a:srgbClr val="00BAFF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ACROSS SEGMENTS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BBB6F4-54DA-4D3A-8E0B-94D0DB3E9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962" y="2625971"/>
            <a:ext cx="533400" cy="533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89898" y="2547800"/>
            <a:ext cx="8625118" cy="8625118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253664"/>
              </a:avLst>
            </a:prstTxWarp>
            <a:spAutoFit/>
          </a:bodyPr>
          <a:lstStyle/>
          <a:p>
            <a:pPr algn="ctr"/>
            <a:r>
              <a:rPr lang="en-US" sz="2000" b="1"/>
              <a:t>MID-MARKET</a:t>
            </a:r>
          </a:p>
        </p:txBody>
      </p:sp>
      <p:sp>
        <p:nvSpPr>
          <p:cNvPr id="24" name="Rectangle 23"/>
          <p:cNvSpPr/>
          <p:nvPr/>
        </p:nvSpPr>
        <p:spPr>
          <a:xfrm rot="2217441">
            <a:off x="1767611" y="2862716"/>
            <a:ext cx="8874850" cy="9282068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253664"/>
              </a:avLst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/>
              <a:t>LARGE ENTERPRISES</a:t>
            </a:r>
          </a:p>
        </p:txBody>
      </p:sp>
      <p:sp>
        <p:nvSpPr>
          <p:cNvPr id="25" name="Rectangle 24"/>
          <p:cNvSpPr/>
          <p:nvPr/>
        </p:nvSpPr>
        <p:spPr>
          <a:xfrm rot="19485688">
            <a:off x="1488027" y="2962226"/>
            <a:ext cx="8874850" cy="9048119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253664"/>
              </a:avLst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/>
              <a:t>SMALL BUSINESS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30444" y="5501399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Privacy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28471" y="5501399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Family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69099" y="5501399"/>
            <a:ext cx="1742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Connected home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13442" y="4525950"/>
            <a:ext cx="6778030" cy="6778030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253664"/>
              </a:avLst>
            </a:prstTxWarp>
            <a:spAutoFit/>
          </a:bodyPr>
          <a:lstStyle/>
          <a:p>
            <a:pPr algn="ctr"/>
            <a:r>
              <a:rPr lang="en-US" sz="2000" b="1"/>
              <a:t>CONSUMERS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95239" y="4125716"/>
            <a:ext cx="8014436" cy="816507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253664"/>
              </a:avLst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SHARED SECURITY TECHNOLOGY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A103D8-00B7-4E40-9D5F-DAAF2652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3D08A-413C-41DB-ABC2-98983166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4709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F-Secure 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Growth drivers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934054" y="2791729"/>
            <a:ext cx="815608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Wider and better integrated portfolio addressing fast growth segments in corporate security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Solid performance with healthy profitability in consumer security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Increase in share of wallet by cross-selling and upselling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Active M&amp;A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25826" y="2306424"/>
            <a:ext cx="11150237" cy="0"/>
          </a:xfrm>
          <a:prstGeom prst="line">
            <a:avLst/>
          </a:prstGeom>
          <a:ln w="12700">
            <a:solidFill>
              <a:srgbClr val="FF33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5826" y="5949950"/>
            <a:ext cx="11150237" cy="0"/>
          </a:xfrm>
          <a:prstGeom prst="line">
            <a:avLst/>
          </a:prstGeom>
          <a:ln w="12700">
            <a:solidFill>
              <a:srgbClr val="FF33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193B2D6-07C0-4C8E-BA17-0525B95A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45" y="3204403"/>
            <a:ext cx="1211986" cy="12119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3CE75-7114-4BEB-B68D-932045ED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93403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2766219"/>
            <a:ext cx="10680000" cy="2405856"/>
          </a:xfrm>
        </p:spPr>
        <p:txBody>
          <a:bodyPr/>
          <a:lstStyle/>
          <a:p>
            <a:r>
              <a:rPr lang="fi-FI" sz="8000" b="0" dirty="0">
                <a:solidFill>
                  <a:schemeClr val="tx1"/>
                </a:solidFill>
              </a:rPr>
              <a:t>F-SECURE’S </a:t>
            </a:r>
            <a:br>
              <a:rPr lang="fi-FI" sz="8000" b="0" dirty="0"/>
            </a:br>
            <a:r>
              <a:rPr lang="fi-FI" sz="8000" b="0" dirty="0"/>
              <a:t>BUSINESS </a:t>
            </a:r>
            <a:br>
              <a:rPr lang="fi-FI" sz="8000" b="0" dirty="0"/>
            </a:br>
            <a:r>
              <a:rPr lang="fi-FI" sz="8000" b="0" dirty="0"/>
              <a:t>PERFORMANCE </a:t>
            </a:r>
            <a:br>
              <a:rPr lang="fi-FI" sz="8000" b="0" dirty="0"/>
            </a:br>
            <a:r>
              <a:rPr lang="fi-FI" sz="8000" b="0" dirty="0"/>
              <a:t>in 2017 </a:t>
            </a:r>
            <a:br>
              <a:rPr lang="fi-FI" sz="8000" b="0" dirty="0"/>
            </a:br>
            <a:endParaRPr lang="en-US" sz="8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5328001" y="5952808"/>
            <a:ext cx="15359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Continuing operations only</a:t>
            </a:r>
            <a:endParaRPr lang="fi-FI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04462-527E-42D3-98CD-3DC495C9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9029"/>
            <a:ext cx="4114800" cy="365125"/>
          </a:xfrm>
        </p:spPr>
        <p:txBody>
          <a:bodyPr/>
          <a:lstStyle/>
          <a:p>
            <a:r>
              <a:rPr lang="en-US" dirty="0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BADEB-06DF-46C9-BB86-3F09F057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5055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8281572" y="5445128"/>
            <a:ext cx="3404378" cy="0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5826" y="5445128"/>
            <a:ext cx="775574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419292"/>
            <a:ext cx="10680000" cy="1325563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F-SECURE’s Transformation</a:t>
            </a:r>
            <a:br>
              <a:rPr lang="en-US" sz="4800" dirty="0"/>
            </a:br>
            <a:r>
              <a:rPr lang="en-US" sz="4800" dirty="0"/>
              <a:t>CONTINUES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21181" y="5231089"/>
            <a:ext cx="428078" cy="4280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4208398" y="5231089"/>
            <a:ext cx="428078" cy="4280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7885712" y="5231089"/>
            <a:ext cx="428078" cy="4280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" name="Oval 34" hidden="1"/>
          <p:cNvSpPr/>
          <p:nvPr/>
        </p:nvSpPr>
        <p:spPr>
          <a:xfrm>
            <a:off x="8944721" y="5022019"/>
            <a:ext cx="428078" cy="4280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43" name="Straight Connector 42"/>
          <p:cNvCxnSpPr>
            <a:stCxn id="30" idx="0"/>
          </p:cNvCxnSpPr>
          <p:nvPr/>
        </p:nvCxnSpPr>
        <p:spPr>
          <a:xfrm flipV="1">
            <a:off x="735220" y="3282008"/>
            <a:ext cx="0" cy="19490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6252" y="3188425"/>
            <a:ext cx="2568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FOUNDATION</a:t>
            </a:r>
            <a:br>
              <a:rPr lang="en-US" b="1" dirty="0"/>
            </a:br>
            <a:r>
              <a:rPr lang="en-US" dirty="0"/>
              <a:t>World class endpoint protection with special focus in operator channel and consumers</a:t>
            </a:r>
          </a:p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516155" y="2681844"/>
            <a:ext cx="254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NEW STRATEGY</a:t>
            </a:r>
            <a:br>
              <a:rPr lang="en-US" b="1" dirty="0"/>
            </a:br>
            <a:r>
              <a:rPr lang="en-US" dirty="0"/>
              <a:t>Shifting investments towards corporate cyber security</a:t>
            </a:r>
          </a:p>
        </p:txBody>
      </p:sp>
      <p:cxnSp>
        <p:nvCxnSpPr>
          <p:cNvPr id="71" name="Straight Connector 70"/>
          <p:cNvCxnSpPr>
            <a:stCxn id="33" idx="0"/>
          </p:cNvCxnSpPr>
          <p:nvPr/>
        </p:nvCxnSpPr>
        <p:spPr>
          <a:xfrm flipV="1">
            <a:off x="4422437" y="2777172"/>
            <a:ext cx="0" cy="24539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4" idx="0"/>
          </p:cNvCxnSpPr>
          <p:nvPr/>
        </p:nvCxnSpPr>
        <p:spPr>
          <a:xfrm flipV="1">
            <a:off x="8099751" y="2206849"/>
            <a:ext cx="0" cy="30242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85118" y="4703868"/>
            <a:ext cx="163374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dirty="0"/>
              <a:t> -2015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42CF5B-E253-4001-8502-A89C6BCF5209}"/>
              </a:ext>
            </a:extLst>
          </p:cNvPr>
          <p:cNvSpPr/>
          <p:nvPr/>
        </p:nvSpPr>
        <p:spPr>
          <a:xfrm>
            <a:off x="4612285" y="3954539"/>
            <a:ext cx="163374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dirty="0"/>
              <a:t>2015-2017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F7EC70-3E9B-4325-ADAE-E2F0BE81977A}"/>
              </a:ext>
            </a:extLst>
          </p:cNvPr>
          <p:cNvSpPr/>
          <p:nvPr/>
        </p:nvSpPr>
        <p:spPr>
          <a:xfrm>
            <a:off x="8313790" y="3411602"/>
            <a:ext cx="163374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dirty="0"/>
              <a:t>2018-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94509" y="2136315"/>
            <a:ext cx="2384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ACCELERATE GROWTH</a:t>
            </a:r>
            <a:br>
              <a:rPr lang="en-US" dirty="0"/>
            </a:br>
            <a:r>
              <a:rPr lang="en-US" dirty="0"/>
              <a:t>Special focus on Enterprise-Grade cyber security for mid-market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F290C-FFC3-4FDF-ADE8-58D45307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E9B4-238D-445E-9545-F5078151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87704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1142B16-692B-4B06-BBA5-3E8A07B053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b="1030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491" y="756000"/>
            <a:ext cx="11354936" cy="1325563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+mj-lt"/>
              </a:rPr>
              <a:t>IMPORTANT NUMBERS FROM 2017</a:t>
            </a:r>
            <a:endParaRPr lang="fi-FI" sz="4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8450" y="2329001"/>
            <a:ext cx="2442949" cy="176016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/>
          <p:cNvSpPr/>
          <p:nvPr/>
        </p:nvSpPr>
        <p:spPr>
          <a:xfrm>
            <a:off x="4824484" y="2347415"/>
            <a:ext cx="2442949" cy="176016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8066797" y="2347415"/>
            <a:ext cx="2442949" cy="17601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6418253" y="4375715"/>
            <a:ext cx="2442949" cy="17601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/>
          <p:cNvSpPr txBox="1"/>
          <p:nvPr/>
        </p:nvSpPr>
        <p:spPr>
          <a:xfrm>
            <a:off x="2114254" y="2807728"/>
            <a:ext cx="1345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-450" dirty="0">
                <a:solidFill>
                  <a:schemeClr val="bg1"/>
                </a:solidFill>
              </a:rPr>
              <a:t>+7%</a:t>
            </a:r>
            <a:endParaRPr lang="fi-FI" sz="6000" spc="-45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10729" y="2520192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Total revenue growth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0146" y="2826142"/>
            <a:ext cx="16882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-450" dirty="0">
                <a:solidFill>
                  <a:schemeClr val="bg1"/>
                </a:solidFill>
              </a:rPr>
              <a:t>+16%</a:t>
            </a:r>
            <a:endParaRPr lang="fi-FI" sz="6000" spc="-45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9317" y="2538606"/>
            <a:ext cx="226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Corporate security revenue growth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42514" y="2826142"/>
            <a:ext cx="1345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-450" dirty="0">
                <a:solidFill>
                  <a:schemeClr val="bg1"/>
                </a:solidFill>
              </a:rPr>
              <a:t>+1%</a:t>
            </a:r>
            <a:endParaRPr lang="fi-FI" sz="6000" spc="-45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47059" y="2538606"/>
            <a:ext cx="2270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Consumer security revenue growth</a:t>
            </a:r>
            <a:endParaRPr lang="fi-FI" sz="12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87457" y="4350550"/>
            <a:ext cx="2442949" cy="1760168"/>
            <a:chOff x="6330419" y="4392735"/>
            <a:chExt cx="2442949" cy="1760168"/>
          </a:xfrm>
        </p:grpSpPr>
        <p:sp>
          <p:nvSpPr>
            <p:cNvPr id="23" name="Rectangle 22"/>
            <p:cNvSpPr/>
            <p:nvPr/>
          </p:nvSpPr>
          <p:spPr>
            <a:xfrm>
              <a:off x="6330419" y="4392735"/>
              <a:ext cx="2442949" cy="17601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25161" y="4912234"/>
              <a:ext cx="10021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spc="-450" dirty="0">
                  <a:solidFill>
                    <a:schemeClr val="bg1"/>
                  </a:solidFill>
                </a:rPr>
                <a:t>7%</a:t>
              </a:r>
              <a:endParaRPr lang="fi-FI" sz="6000" spc="-45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56830" y="4567988"/>
              <a:ext cx="13901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EBIT as % of revenue</a:t>
              </a:r>
              <a:endParaRPr lang="fi-FI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27911" y="4870050"/>
            <a:ext cx="1213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-450" dirty="0">
                <a:solidFill>
                  <a:schemeClr val="bg1"/>
                </a:solidFill>
              </a:rPr>
              <a:t>+78</a:t>
            </a:r>
            <a:endParaRPr lang="fi-FI" sz="6000" spc="-45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6416" y="4525804"/>
            <a:ext cx="134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Net addition in staff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66FBA1C-E239-445C-8CB9-6D5109D7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FD295E0-55F6-4783-A237-F477021B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9406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>
            <a:extLst>
              <a:ext uri="{FF2B5EF4-FFF2-40B4-BE49-F238E27FC236}">
                <a16:creationId xmlns:a16="http://schemas.microsoft.com/office/drawing/2014/main" id="{18A669E2-816C-4ADD-8A29-7F9918632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51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hart 9">
            <a:extLst>
              <a:ext uri="{FF2B5EF4-FFF2-40B4-BE49-F238E27FC236}">
                <a16:creationId xmlns:a16="http://schemas.microsoft.com/office/drawing/2014/main" id="{9635DD7C-8952-4023-8499-89DD1B0DC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394860"/>
              </p:ext>
            </p:extLst>
          </p:nvPr>
        </p:nvGraphicFramePr>
        <p:xfrm>
          <a:off x="1117600" y="1995488"/>
          <a:ext cx="9956799" cy="40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106" name="Title 1">
            <a:extLst>
              <a:ext uri="{FF2B5EF4-FFF2-40B4-BE49-F238E27FC236}">
                <a16:creationId xmlns:a16="http://schemas.microsoft.com/office/drawing/2014/main" id="{BE13B265-47F2-4816-AC99-63CBC21D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90500"/>
            <a:ext cx="11831637" cy="13255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altLang="en-US" sz="4800" cap="none" dirty="0">
                <a:latin typeface="FSecure Office" panose="02000000000000000000" pitchFamily="2" charset="0"/>
                <a:ea typeface="FSecure Sans Headline" pitchFamily="50" charset="0"/>
                <a:cs typeface="FSecure Sans Headline" pitchFamily="50" charset="0"/>
              </a:rPr>
              <a:t>DEFERRED REVENUE </a:t>
            </a:r>
            <a:br>
              <a:rPr lang="fi-FI" altLang="en-US" sz="4800" cap="none" dirty="0">
                <a:solidFill>
                  <a:schemeClr val="tx1"/>
                </a:solidFill>
                <a:latin typeface="FSecure Office" panose="02000000000000000000" pitchFamily="2" charset="0"/>
                <a:ea typeface="FSecure Sans Headline" pitchFamily="50" charset="0"/>
                <a:cs typeface="FSecure Sans Headline" pitchFamily="50" charset="0"/>
              </a:rPr>
            </a:br>
            <a:r>
              <a:rPr lang="fi-FI" altLang="en-US" sz="4800" cap="none" dirty="0">
                <a:solidFill>
                  <a:schemeClr val="tx1"/>
                </a:solidFill>
                <a:latin typeface="FSecure Office" panose="02000000000000000000" pitchFamily="2" charset="0"/>
                <a:ea typeface="FSecure Sans Headline" pitchFamily="50" charset="0"/>
                <a:cs typeface="FSecure Sans Headline" pitchFamily="50" charset="0"/>
              </a:rPr>
              <a:t>GROWS FASTER</a:t>
            </a:r>
            <a:r>
              <a:rPr lang="fi-FI" altLang="en-US" sz="4800" cap="none" dirty="0">
                <a:latin typeface="FSecure Office" panose="02000000000000000000" pitchFamily="2" charset="0"/>
                <a:ea typeface="FSecure Sans Headline" pitchFamily="50" charset="0"/>
                <a:cs typeface="FSecure Sans Headline" pitchFamily="50" charset="0"/>
              </a:rPr>
              <a:t> </a:t>
            </a:r>
            <a:r>
              <a:rPr lang="fi-FI" altLang="en-US" sz="4800" cap="none" dirty="0">
                <a:solidFill>
                  <a:schemeClr val="tx1"/>
                </a:solidFill>
                <a:latin typeface="FSecure Office" panose="02000000000000000000" pitchFamily="2" charset="0"/>
                <a:ea typeface="FSecure Sans Headline" pitchFamily="50" charset="0"/>
                <a:cs typeface="FSecure Sans Headline" pitchFamily="50" charset="0"/>
              </a:rPr>
              <a:t>THAN REVENUE</a:t>
            </a:r>
            <a:endParaRPr lang="en-US" altLang="en-US" sz="4800" cap="none" dirty="0">
              <a:solidFill>
                <a:schemeClr val="tx1"/>
              </a:solidFill>
              <a:latin typeface="FSecure Office" panose="02000000000000000000" pitchFamily="2" charset="0"/>
              <a:ea typeface="FSecure Sans Headline" pitchFamily="50" charset="0"/>
              <a:cs typeface="FSecure Sans Headline" pitchFamily="50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9754D2A0-38CC-4674-9236-5FE4B3AF76DE}"/>
              </a:ext>
            </a:extLst>
          </p:cNvPr>
          <p:cNvSpPr txBox="1">
            <a:spLocks/>
          </p:cNvSpPr>
          <p:nvPr/>
        </p:nvSpPr>
        <p:spPr>
          <a:xfrm>
            <a:off x="373063" y="6361113"/>
            <a:ext cx="382587" cy="3762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i-FI" sz="1050" dirty="0"/>
          </a:p>
        </p:txBody>
      </p:sp>
      <p:sp>
        <p:nvSpPr>
          <p:cNvPr id="77830" name="TextBox 2">
            <a:extLst>
              <a:ext uri="{FF2B5EF4-FFF2-40B4-BE49-F238E27FC236}">
                <a16:creationId xmlns:a16="http://schemas.microsoft.com/office/drawing/2014/main" id="{2F5B18C6-98F2-44E9-BE1E-42CFCABDB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638300"/>
            <a:ext cx="1098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1200" dirty="0"/>
              <a:t>Growth </a:t>
            </a:r>
            <a:r>
              <a:rPr lang="en-US" altLang="fi-FI" sz="1200" dirty="0" err="1"/>
              <a:t>yOy</a:t>
            </a:r>
            <a:r>
              <a:rPr lang="en-US" altLang="fi-FI" sz="1200" dirty="0"/>
              <a:t>, %</a:t>
            </a:r>
            <a:endParaRPr lang="fi-FI" altLang="fi-FI" sz="1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E1831-76E0-4A4C-95F3-64159351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764C8-F10A-4921-8740-698364675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6237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>
            <a:extLst>
              <a:ext uri="{FF2B5EF4-FFF2-40B4-BE49-F238E27FC236}">
                <a16:creationId xmlns:a16="http://schemas.microsoft.com/office/drawing/2014/main" id="{D428DE85-F107-4AAC-A3E6-ADE65CA6F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51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58">
            <a:extLst>
              <a:ext uri="{FF2B5EF4-FFF2-40B4-BE49-F238E27FC236}">
                <a16:creationId xmlns:a16="http://schemas.microsoft.com/office/drawing/2014/main" id="{E74DBBF7-1EE7-4A8C-AAE9-E8C3D194ED03}"/>
              </a:ext>
            </a:extLst>
          </p:cNvPr>
          <p:cNvSpPr/>
          <p:nvPr/>
        </p:nvSpPr>
        <p:spPr>
          <a:xfrm>
            <a:off x="3289300" y="1892300"/>
            <a:ext cx="1574800" cy="720725"/>
          </a:xfrm>
          <a:prstGeom prst="roundRect">
            <a:avLst/>
          </a:prstGeom>
          <a:noFill/>
          <a:ln w="190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6C962C-5EB0-463A-868D-5B4C0F98B1C0}"/>
              </a:ext>
            </a:extLst>
          </p:cNvPr>
          <p:cNvSpPr/>
          <p:nvPr/>
        </p:nvSpPr>
        <p:spPr>
          <a:xfrm>
            <a:off x="3457575" y="1852613"/>
            <a:ext cx="1281113" cy="58737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1986" name="Title 1">
            <a:extLst>
              <a:ext uri="{FF2B5EF4-FFF2-40B4-BE49-F238E27FC236}">
                <a16:creationId xmlns:a16="http://schemas.microsoft.com/office/drawing/2014/main" id="{0D30531E-C556-4D5F-B5E0-14D7DF4A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888"/>
            <a:ext cx="12192000" cy="13255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4800" cap="none" dirty="0">
                <a:solidFill>
                  <a:schemeClr val="tx1"/>
                </a:solidFill>
                <a:latin typeface="FSecure Office" panose="02000000000000000000" pitchFamily="2" charset="0"/>
                <a:ea typeface="FSecure Sans Headline" pitchFamily="50" charset="0"/>
                <a:cs typeface="FSecure Sans Headline" pitchFamily="50" charset="0"/>
              </a:rPr>
              <a:t>CORPORATE SECURITY CONTINUES </a:t>
            </a:r>
            <a:br>
              <a:rPr lang="en-GB" altLang="en-US" sz="4800" cap="none" dirty="0">
                <a:solidFill>
                  <a:schemeClr val="tx1"/>
                </a:solidFill>
                <a:latin typeface="FSecure Office" panose="02000000000000000000" pitchFamily="2" charset="0"/>
                <a:ea typeface="FSecure Sans Headline" pitchFamily="50" charset="0"/>
                <a:cs typeface="FSecure Sans Headline" pitchFamily="50" charset="0"/>
              </a:rPr>
            </a:br>
            <a:r>
              <a:rPr lang="en-GB" altLang="en-US" sz="4800" cap="none" dirty="0">
                <a:solidFill>
                  <a:schemeClr val="tx1"/>
                </a:solidFill>
                <a:latin typeface="FSecure Office" panose="02000000000000000000" pitchFamily="2" charset="0"/>
                <a:ea typeface="FSecure Sans Headline" pitchFamily="50" charset="0"/>
                <a:cs typeface="FSecure Sans Headline" pitchFamily="50" charset="0"/>
              </a:rPr>
              <a:t>TO DRIVE GROWTH DESPITE SEASONALITY</a:t>
            </a:r>
            <a:endParaRPr lang="en-US" altLang="en-US" sz="4800" cap="none" dirty="0">
              <a:solidFill>
                <a:schemeClr val="tx1"/>
              </a:solidFill>
              <a:latin typeface="FSecure Office" panose="02000000000000000000" pitchFamily="2" charset="0"/>
              <a:ea typeface="FSecure Sans Headline" pitchFamily="50" charset="0"/>
              <a:cs typeface="FSecure Sans Headline" pitchFamily="50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CC00F3A-CD59-4E19-9306-BD466C62F512}"/>
              </a:ext>
            </a:extLst>
          </p:cNvPr>
          <p:cNvSpPr txBox="1">
            <a:spLocks/>
          </p:cNvSpPr>
          <p:nvPr/>
        </p:nvSpPr>
        <p:spPr>
          <a:xfrm>
            <a:off x="3041650" y="6229350"/>
            <a:ext cx="6389688" cy="376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i-FI" sz="1050" dirty="0"/>
          </a:p>
        </p:txBody>
      </p:sp>
      <p:grpSp>
        <p:nvGrpSpPr>
          <p:cNvPr id="79879" name="Group 7">
            <a:extLst>
              <a:ext uri="{FF2B5EF4-FFF2-40B4-BE49-F238E27FC236}">
                <a16:creationId xmlns:a16="http://schemas.microsoft.com/office/drawing/2014/main" id="{64DED42A-FEF8-442E-8908-9D63ACAD03B7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1621019"/>
            <a:ext cx="9615488" cy="5190945"/>
            <a:chOff x="6618680" y="1390478"/>
            <a:chExt cx="5021496" cy="60215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00BBDF-32FD-453E-B8DF-6DA1DBD5E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8680" y="1423416"/>
              <a:ext cx="274412" cy="30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Secure Office"/>
                  <a:ea typeface="FSecure Office"/>
                  <a:cs typeface="FSecure Office"/>
                </a:rPr>
                <a:t>EUR m</a:t>
              </a:r>
            </a:p>
          </p:txBody>
        </p:sp>
        <p:graphicFrame>
          <p:nvGraphicFramePr>
            <p:cNvPr id="79883" name="Chart 6">
              <a:extLst>
                <a:ext uri="{FF2B5EF4-FFF2-40B4-BE49-F238E27FC236}">
                  <a16:creationId xmlns:a16="http://schemas.microsoft.com/office/drawing/2014/main" id="{D2EA1504-3A44-4399-8B06-265B9EC4A9D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878235" y="1390478"/>
            <a:ext cx="4761941" cy="6021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Chart" r:id="rId5" imgW="9126503" imgH="5200339" progId="Excel.Chart.8">
                    <p:embed/>
                  </p:oleObj>
                </mc:Choice>
                <mc:Fallback>
                  <p:oleObj name="Chart" r:id="rId5" imgW="9126503" imgH="5200339" progId="Excel.Chart.8">
                    <p:embed/>
                    <p:pic>
                      <p:nvPicPr>
                        <p:cNvPr id="79883" name="Chart 6">
                          <a:extLst>
                            <a:ext uri="{FF2B5EF4-FFF2-40B4-BE49-F238E27FC236}">
                              <a16:creationId xmlns:a16="http://schemas.microsoft.com/office/drawing/2014/main" id="{D2EA1504-3A44-4399-8B06-265B9EC4A9D1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235" y="1390478"/>
                          <a:ext cx="4761941" cy="60215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40080C-FB52-43C4-92D5-B573336A2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89154" y="1446435"/>
              <a:ext cx="761059" cy="278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Secure Office"/>
                  <a:ea typeface="FSecure Office"/>
                  <a:cs typeface="FSecure Office"/>
                </a:rPr>
                <a:t>Growth %</a:t>
              </a:r>
            </a:p>
          </p:txBody>
        </p:sp>
      </p:grpSp>
      <p:sp>
        <p:nvSpPr>
          <p:cNvPr id="79881" name="Rectangle 13">
            <a:extLst>
              <a:ext uri="{FF2B5EF4-FFF2-40B4-BE49-F238E27FC236}">
                <a16:creationId xmlns:a16="http://schemas.microsoft.com/office/drawing/2014/main" id="{D83C3428-FED0-41F8-AADF-D1615510F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1789113"/>
            <a:ext cx="11017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fi-FI" sz="900" b="1">
                <a:solidFill>
                  <a:schemeClr val="tx2"/>
                </a:solidFill>
              </a:rPr>
              <a:t> nSense acquisition</a:t>
            </a:r>
            <a:br>
              <a:rPr lang="en-US" altLang="fi-FI" sz="900" b="1">
                <a:solidFill>
                  <a:schemeClr val="tx2"/>
                </a:solidFill>
              </a:rPr>
            </a:br>
            <a:r>
              <a:rPr lang="en-US" altLang="fi-FI" sz="900" b="1">
                <a:solidFill>
                  <a:schemeClr val="tx2"/>
                </a:solidFill>
              </a:rPr>
              <a:t> impact</a:t>
            </a:r>
            <a:endParaRPr lang="fi-FI" altLang="fi-FI" sz="900" b="1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792D0-1F58-47EC-BA65-E4FC9A88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21994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>
            <a:extLst>
              <a:ext uri="{FF2B5EF4-FFF2-40B4-BE49-F238E27FC236}">
                <a16:creationId xmlns:a16="http://schemas.microsoft.com/office/drawing/2014/main" id="{319D6AF0-0E9A-453B-9B17-7260A4A37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51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9A3AB6-122B-4357-8BCD-6DDE73FCED3E}"/>
              </a:ext>
            </a:extLst>
          </p:cNvPr>
          <p:cNvSpPr txBox="1"/>
          <p:nvPr/>
        </p:nvSpPr>
        <p:spPr>
          <a:xfrm>
            <a:off x="730250" y="4248150"/>
            <a:ext cx="2292350" cy="1035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i="1" spc="-120" dirty="0"/>
              <a:t>Sales expansion of Rapid Detection Service and </a:t>
            </a:r>
            <a:br>
              <a:rPr lang="en-US" i="1" spc="-120" dirty="0"/>
            </a:br>
            <a:r>
              <a:rPr lang="en-US" i="1" spc="-120" dirty="0"/>
              <a:t>F-Secure Radar, sales in 20 countries</a:t>
            </a:r>
            <a:endParaRPr lang="fi-FI" i="1" spc="-12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8C0197-57DD-4B47-988D-B4F035D25F16}"/>
              </a:ext>
            </a:extLst>
          </p:cNvPr>
          <p:cNvSpPr/>
          <p:nvPr/>
        </p:nvSpPr>
        <p:spPr>
          <a:xfrm>
            <a:off x="1050925" y="2408238"/>
            <a:ext cx="1506538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spc="-120" dirty="0"/>
              <a:t>STRONG GROWTH WITH </a:t>
            </a:r>
            <a:r>
              <a:rPr lang="en-US" sz="2600" spc="-120" dirty="0">
                <a:solidFill>
                  <a:srgbClr val="FF3334"/>
                </a:solidFill>
              </a:rPr>
              <a:t>NEW PRODUCTS</a:t>
            </a:r>
            <a:endParaRPr lang="fi-FI" sz="2600" dirty="0">
              <a:solidFill>
                <a:srgbClr val="FF3334"/>
              </a:solidFill>
            </a:endParaRPr>
          </a:p>
        </p:txBody>
      </p:sp>
      <p:sp>
        <p:nvSpPr>
          <p:cNvPr id="84997" name="Rectangle 40">
            <a:extLst>
              <a:ext uri="{FF2B5EF4-FFF2-40B4-BE49-F238E27FC236}">
                <a16:creationId xmlns:a16="http://schemas.microsoft.com/office/drawing/2014/main" id="{5ECD2784-39B4-4E42-B1E0-D49EF83FC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5313" y="2862263"/>
            <a:ext cx="1857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i-FI" altLang="fi-FI" sz="2000">
              <a:solidFill>
                <a:srgbClr val="FF3334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5CE31D-C4FE-4075-89D6-FAFA5FAA592B}"/>
              </a:ext>
            </a:extLst>
          </p:cNvPr>
          <p:cNvSpPr txBox="1"/>
          <p:nvPr/>
        </p:nvSpPr>
        <p:spPr>
          <a:xfrm>
            <a:off x="3578225" y="4232275"/>
            <a:ext cx="2039938" cy="798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i="1" spc="-120" dirty="0"/>
              <a:t>Strong demand, increased deal sizes and repetitive deals</a:t>
            </a:r>
            <a:endParaRPr lang="fi-FI" i="1" spc="-12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1883F5-9F23-4289-8DC5-6116FBDD4A07}"/>
              </a:ext>
            </a:extLst>
          </p:cNvPr>
          <p:cNvSpPr/>
          <p:nvPr/>
        </p:nvSpPr>
        <p:spPr>
          <a:xfrm>
            <a:off x="3524250" y="2398713"/>
            <a:ext cx="2141538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spc="-120" dirty="0"/>
              <a:t>STRONG GROWTH IN CYBER SECURITY </a:t>
            </a:r>
            <a:r>
              <a:rPr lang="en-US" sz="2600" spc="-120" dirty="0">
                <a:solidFill>
                  <a:srgbClr val="FF3334"/>
                </a:solidFill>
              </a:rPr>
              <a:t>SERVICES</a:t>
            </a:r>
            <a:endParaRPr lang="fi-FI" sz="2600" dirty="0">
              <a:solidFill>
                <a:srgbClr val="FF3334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5AEC2A-1C2B-4E23-9FB3-E34467F8E993}"/>
              </a:ext>
            </a:extLst>
          </p:cNvPr>
          <p:cNvSpPr txBox="1"/>
          <p:nvPr/>
        </p:nvSpPr>
        <p:spPr>
          <a:xfrm>
            <a:off x="6176963" y="4248150"/>
            <a:ext cx="2290762" cy="1035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i="1" spc="-120" dirty="0"/>
              <a:t>Continued slightly above market growth in endpoint protection, best-in-class security technology</a:t>
            </a:r>
            <a:endParaRPr lang="fi-FI" i="1" spc="-12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0916126-549B-4714-98A5-0F6663F7C2F9}"/>
              </a:ext>
            </a:extLst>
          </p:cNvPr>
          <p:cNvSpPr/>
          <p:nvPr/>
        </p:nvSpPr>
        <p:spPr>
          <a:xfrm>
            <a:off x="6135688" y="2408238"/>
            <a:ext cx="2398712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spc="-120" dirty="0"/>
              <a:t>SOLID GROWTH WITH </a:t>
            </a:r>
            <a:r>
              <a:rPr lang="en-US" sz="2600" spc="-120" dirty="0">
                <a:solidFill>
                  <a:srgbClr val="FF3334"/>
                </a:solidFill>
              </a:rPr>
              <a:t>ENDPOINT PROTECTION </a:t>
            </a:r>
            <a:r>
              <a:rPr lang="en-US" sz="2600" spc="-120" dirty="0"/>
              <a:t>BUSINESS</a:t>
            </a:r>
            <a:endParaRPr lang="fi-FI" sz="2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4413F1B-DFCB-4ADF-869B-C920CA543359}"/>
              </a:ext>
            </a:extLst>
          </p:cNvPr>
          <p:cNvSpPr txBox="1"/>
          <p:nvPr/>
        </p:nvSpPr>
        <p:spPr>
          <a:xfrm>
            <a:off x="8910638" y="4248150"/>
            <a:ext cx="2290762" cy="798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i="1" spc="-120" dirty="0"/>
              <a:t>Attractive employer brand, net addition of 78 employees in 2017</a:t>
            </a:r>
            <a:endParaRPr lang="fi-FI" i="1" spc="-12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7D75871-1893-4FDF-AB5B-62945BA0BECF}"/>
              </a:ext>
            </a:extLst>
          </p:cNvPr>
          <p:cNvSpPr/>
          <p:nvPr/>
        </p:nvSpPr>
        <p:spPr>
          <a:xfrm>
            <a:off x="9004300" y="2408238"/>
            <a:ext cx="2103438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spc="-120" dirty="0"/>
              <a:t>SUCCESSFUL</a:t>
            </a:r>
          </a:p>
          <a:p>
            <a:pPr algn="ctr">
              <a:defRPr/>
            </a:pPr>
            <a:r>
              <a:rPr lang="en-US" sz="2600" spc="-120" dirty="0">
                <a:solidFill>
                  <a:srgbClr val="FF3334"/>
                </a:solidFill>
              </a:rPr>
              <a:t>RECRUITMENT </a:t>
            </a:r>
            <a:r>
              <a:rPr lang="en-US" sz="2600" spc="-120" dirty="0"/>
              <a:t>IN R&amp;D, SALES &amp; MARKETING</a:t>
            </a:r>
            <a:endParaRPr lang="fi-FI" sz="2600" dirty="0"/>
          </a:p>
        </p:txBody>
      </p:sp>
      <p:sp>
        <p:nvSpPr>
          <p:cNvPr id="28" name="Title 7">
            <a:extLst>
              <a:ext uri="{FF2B5EF4-FFF2-40B4-BE49-F238E27FC236}">
                <a16:creationId xmlns:a16="http://schemas.microsoft.com/office/drawing/2014/main" id="{0E345DD0-D970-463E-9BA0-8DD770297BEE}"/>
              </a:ext>
            </a:extLst>
          </p:cNvPr>
          <p:cNvSpPr txBox="1">
            <a:spLocks/>
          </p:cNvSpPr>
          <p:nvPr/>
        </p:nvSpPr>
        <p:spPr>
          <a:xfrm>
            <a:off x="1570038" y="1006475"/>
            <a:ext cx="9129712" cy="722313"/>
          </a:xfrm>
          <a:prstGeom prst="rect">
            <a:avLst/>
          </a:prstGeom>
        </p:spPr>
        <p:txBody>
          <a:bodyPr anchor="b" anchorCtr="1"/>
          <a:lstStyle>
            <a:lvl1pPr algn="ctr" rtl="0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0" i="0" kern="1200" cap="all" spc="-150" baseline="0">
                <a:solidFill>
                  <a:srgbClr val="FF3334"/>
                </a:solidFill>
                <a:latin typeface="FSecure Office" charset="0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2pPr>
            <a:lvl3pPr algn="ctr" rtl="0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3pPr>
            <a:lvl4pPr algn="ctr" rtl="0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4pPr>
            <a:lvl5pPr algn="ctr" rtl="0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5pPr>
            <a:lvl6pPr marL="4572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6pPr>
            <a:lvl7pPr marL="9144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7pPr>
            <a:lvl8pPr marL="13716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8pPr>
            <a:lvl9pPr marL="18288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+mn-lt"/>
              </a:rPr>
              <a:t>IMPORTANT STEPS TAKEN IN </a:t>
            </a:r>
            <a:br>
              <a:rPr lang="en-US" sz="4800" dirty="0">
                <a:latin typeface="+mn-lt"/>
              </a:rPr>
            </a:br>
            <a:r>
              <a:rPr lang="en-US" sz="4800" dirty="0">
                <a:solidFill>
                  <a:schemeClr val="tx1"/>
                </a:solidFill>
                <a:latin typeface="+mn-lt"/>
              </a:rPr>
              <a:t>CORPORATE SECURITY in 2017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DEB0688-C402-47D0-8F2A-B168D51D0A44}"/>
              </a:ext>
            </a:extLst>
          </p:cNvPr>
          <p:cNvCxnSpPr>
            <a:cxnSpLocks/>
          </p:cNvCxnSpPr>
          <p:nvPr/>
        </p:nvCxnSpPr>
        <p:spPr>
          <a:xfrm>
            <a:off x="-101600" y="5829300"/>
            <a:ext cx="122967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C4958B-818A-4197-85D4-DF6C6FA83C2D}"/>
              </a:ext>
            </a:extLst>
          </p:cNvPr>
          <p:cNvCxnSpPr/>
          <p:nvPr/>
        </p:nvCxnSpPr>
        <p:spPr>
          <a:xfrm flipV="1">
            <a:off x="1752600" y="5372100"/>
            <a:ext cx="0" cy="457200"/>
          </a:xfrm>
          <a:prstGeom prst="line">
            <a:avLst/>
          </a:prstGeom>
          <a:ln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F9336EB-A2B6-4496-8ECF-949D582B734A}"/>
              </a:ext>
            </a:extLst>
          </p:cNvPr>
          <p:cNvCxnSpPr>
            <a:cxnSpLocks/>
          </p:cNvCxnSpPr>
          <p:nvPr/>
        </p:nvCxnSpPr>
        <p:spPr>
          <a:xfrm flipV="1">
            <a:off x="4597400" y="5143500"/>
            <a:ext cx="0" cy="685800"/>
          </a:xfrm>
          <a:prstGeom prst="line">
            <a:avLst/>
          </a:prstGeom>
          <a:ln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B12237F-CB78-4D82-BF0C-F1B52B72ED18}"/>
              </a:ext>
            </a:extLst>
          </p:cNvPr>
          <p:cNvCxnSpPr>
            <a:cxnSpLocks/>
          </p:cNvCxnSpPr>
          <p:nvPr/>
        </p:nvCxnSpPr>
        <p:spPr>
          <a:xfrm flipV="1">
            <a:off x="7493000" y="5473700"/>
            <a:ext cx="0" cy="368300"/>
          </a:xfrm>
          <a:prstGeom prst="line">
            <a:avLst/>
          </a:prstGeom>
          <a:ln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3C5CB5F-4526-440F-9447-BEC9BB86811F}"/>
              </a:ext>
            </a:extLst>
          </p:cNvPr>
          <p:cNvCxnSpPr>
            <a:cxnSpLocks/>
          </p:cNvCxnSpPr>
          <p:nvPr/>
        </p:nvCxnSpPr>
        <p:spPr>
          <a:xfrm flipV="1">
            <a:off x="10045700" y="5143500"/>
            <a:ext cx="0" cy="698500"/>
          </a:xfrm>
          <a:prstGeom prst="line">
            <a:avLst/>
          </a:prstGeom>
          <a:ln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B3AB1EE4-342E-4116-9743-CF7D6AE1EAEF}"/>
              </a:ext>
            </a:extLst>
          </p:cNvPr>
          <p:cNvSpPr/>
          <p:nvPr/>
        </p:nvSpPr>
        <p:spPr>
          <a:xfrm>
            <a:off x="5578475" y="5614988"/>
            <a:ext cx="1093788" cy="428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909CF9-F011-4360-BB0D-12657012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11E192-3EF0-437C-81B8-68B5D968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870265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>
            <a:extLst>
              <a:ext uri="{FF2B5EF4-FFF2-40B4-BE49-F238E27FC236}">
                <a16:creationId xmlns:a16="http://schemas.microsoft.com/office/drawing/2014/main" id="{45E59D09-A5BC-449B-8E3F-08C4E320E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51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9A3AB6-122B-4357-8BCD-6DDE73FCED3E}"/>
              </a:ext>
            </a:extLst>
          </p:cNvPr>
          <p:cNvSpPr txBox="1"/>
          <p:nvPr/>
        </p:nvSpPr>
        <p:spPr>
          <a:xfrm>
            <a:off x="452438" y="4244975"/>
            <a:ext cx="2292350" cy="1033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i="1" spc="-120" dirty="0"/>
              <a:t>Increased upselling and strong growth with TOTAL, FREEDOME also in good growth</a:t>
            </a:r>
            <a:endParaRPr lang="fi-FI" i="1" spc="-12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5CE31D-C4FE-4075-89D6-FAFA5FAA592B}"/>
              </a:ext>
            </a:extLst>
          </p:cNvPr>
          <p:cNvSpPr txBox="1"/>
          <p:nvPr/>
        </p:nvSpPr>
        <p:spPr>
          <a:xfrm>
            <a:off x="3514725" y="4238625"/>
            <a:ext cx="2039938" cy="7986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i="1" spc="-120" dirty="0"/>
              <a:t>Upselling and cross selling to  </a:t>
            </a:r>
            <a:r>
              <a:rPr lang="en-US" i="1" spc="-120" dirty="0" err="1"/>
              <a:t>Freedome</a:t>
            </a:r>
            <a:r>
              <a:rPr lang="en-US" i="1" spc="-120" dirty="0"/>
              <a:t> and SAFE customers</a:t>
            </a:r>
            <a:endParaRPr lang="fi-FI" i="1" spc="-12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1883F5-9F23-4289-8DC5-6116FBDD4A07}"/>
              </a:ext>
            </a:extLst>
          </p:cNvPr>
          <p:cNvSpPr/>
          <p:nvPr/>
        </p:nvSpPr>
        <p:spPr>
          <a:xfrm>
            <a:off x="527050" y="2390775"/>
            <a:ext cx="2141538" cy="1293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spc="-120" dirty="0"/>
              <a:t>STRONG GROWTH IN </a:t>
            </a:r>
            <a:r>
              <a:rPr lang="en-US" sz="2600" spc="-120" dirty="0">
                <a:solidFill>
                  <a:schemeClr val="accent2"/>
                </a:solidFill>
              </a:rPr>
              <a:t>DIRECT SALES</a:t>
            </a:r>
            <a:endParaRPr lang="fi-FI" sz="2600" dirty="0">
              <a:solidFill>
                <a:schemeClr val="accent2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5AEC2A-1C2B-4E23-9FB3-E34467F8E993}"/>
              </a:ext>
            </a:extLst>
          </p:cNvPr>
          <p:cNvSpPr txBox="1"/>
          <p:nvPr/>
        </p:nvSpPr>
        <p:spPr>
          <a:xfrm>
            <a:off x="6524625" y="4235450"/>
            <a:ext cx="2290763" cy="563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i="1" spc="-120" dirty="0"/>
              <a:t>Revenue at previous year’s level, high NPS scores,</a:t>
            </a:r>
            <a:endParaRPr lang="fi-FI" i="1" spc="-12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0916126-549B-4714-98A5-0F6663F7C2F9}"/>
              </a:ext>
            </a:extLst>
          </p:cNvPr>
          <p:cNvSpPr/>
          <p:nvPr/>
        </p:nvSpPr>
        <p:spPr>
          <a:xfrm>
            <a:off x="3148013" y="2384425"/>
            <a:ext cx="2698750" cy="1693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spc="-120" dirty="0"/>
              <a:t>CONSUMERS INCREASINGLY BUYING </a:t>
            </a:r>
            <a:r>
              <a:rPr lang="en-US" sz="2600" spc="-120" dirty="0">
                <a:solidFill>
                  <a:schemeClr val="accent2"/>
                </a:solidFill>
              </a:rPr>
              <a:t>BOTH</a:t>
            </a:r>
            <a:r>
              <a:rPr lang="en-US" sz="2600" spc="-120" dirty="0"/>
              <a:t> </a:t>
            </a:r>
            <a:r>
              <a:rPr lang="en-US" sz="2600" spc="-120" dirty="0">
                <a:solidFill>
                  <a:srgbClr val="00BAFF"/>
                </a:solidFill>
              </a:rPr>
              <a:t>SECURITY &amp; PRIVACY</a:t>
            </a:r>
            <a:endParaRPr lang="fi-FI" sz="2600" dirty="0">
              <a:solidFill>
                <a:srgbClr val="00BAFF"/>
              </a:solidFill>
            </a:endParaRPr>
          </a:p>
        </p:txBody>
      </p:sp>
      <p:sp>
        <p:nvSpPr>
          <p:cNvPr id="28" name="Title 7">
            <a:extLst>
              <a:ext uri="{FF2B5EF4-FFF2-40B4-BE49-F238E27FC236}">
                <a16:creationId xmlns:a16="http://schemas.microsoft.com/office/drawing/2014/main" id="{0E345DD0-D970-463E-9BA0-8DD770297BEE}"/>
              </a:ext>
            </a:extLst>
          </p:cNvPr>
          <p:cNvSpPr txBox="1">
            <a:spLocks/>
          </p:cNvSpPr>
          <p:nvPr/>
        </p:nvSpPr>
        <p:spPr>
          <a:xfrm>
            <a:off x="1168400" y="1006475"/>
            <a:ext cx="10147300" cy="722313"/>
          </a:xfrm>
          <a:prstGeom prst="rect">
            <a:avLst/>
          </a:prstGeom>
        </p:spPr>
        <p:txBody>
          <a:bodyPr anchor="b" anchorCtr="1"/>
          <a:lstStyle>
            <a:lvl1pPr algn="ctr" rtl="0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0" i="0" kern="1200" cap="all" spc="-150" baseline="0">
                <a:solidFill>
                  <a:srgbClr val="FF3334"/>
                </a:solidFill>
                <a:latin typeface="FSecure Office" charset="0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2pPr>
            <a:lvl3pPr algn="ctr" rtl="0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3pPr>
            <a:lvl4pPr algn="ctr" rtl="0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4pPr>
            <a:lvl5pPr algn="ctr" rtl="0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5pPr>
            <a:lvl6pPr marL="4572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6pPr>
            <a:lvl7pPr marL="9144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7pPr>
            <a:lvl8pPr marL="13716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8pPr>
            <a:lvl9pPr marL="18288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3334"/>
                </a:solidFill>
                <a:latin typeface="FSecure Office" panose="02000000000000000000" pitchFamily="2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+mn-lt"/>
              </a:rPr>
              <a:t>SOLID PROGRESS IN CONSUMER SECURITY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DEB0688-C402-47D0-8F2A-B168D51D0A44}"/>
              </a:ext>
            </a:extLst>
          </p:cNvPr>
          <p:cNvCxnSpPr>
            <a:cxnSpLocks/>
          </p:cNvCxnSpPr>
          <p:nvPr/>
        </p:nvCxnSpPr>
        <p:spPr>
          <a:xfrm>
            <a:off x="-101600" y="5829300"/>
            <a:ext cx="1229677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C4958B-818A-4197-85D4-DF6C6FA83C2D}"/>
              </a:ext>
            </a:extLst>
          </p:cNvPr>
          <p:cNvCxnSpPr/>
          <p:nvPr/>
        </p:nvCxnSpPr>
        <p:spPr>
          <a:xfrm flipV="1">
            <a:off x="1598613" y="5372100"/>
            <a:ext cx="0" cy="45720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F9336EB-A2B6-4496-8ECF-949D582B734A}"/>
              </a:ext>
            </a:extLst>
          </p:cNvPr>
          <p:cNvCxnSpPr>
            <a:cxnSpLocks/>
          </p:cNvCxnSpPr>
          <p:nvPr/>
        </p:nvCxnSpPr>
        <p:spPr>
          <a:xfrm flipV="1">
            <a:off x="4535488" y="5273675"/>
            <a:ext cx="0" cy="542925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B12237F-CB78-4D82-BF0C-F1B52B72ED18}"/>
              </a:ext>
            </a:extLst>
          </p:cNvPr>
          <p:cNvCxnSpPr>
            <a:cxnSpLocks/>
          </p:cNvCxnSpPr>
          <p:nvPr/>
        </p:nvCxnSpPr>
        <p:spPr>
          <a:xfrm flipH="1" flipV="1">
            <a:off x="7670800" y="4933950"/>
            <a:ext cx="0" cy="8953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01C2BD5-A68E-4A2E-97D5-FADEAB8C4FE3}"/>
              </a:ext>
            </a:extLst>
          </p:cNvPr>
          <p:cNvSpPr/>
          <p:nvPr/>
        </p:nvSpPr>
        <p:spPr>
          <a:xfrm>
            <a:off x="6432550" y="2390775"/>
            <a:ext cx="2398713" cy="1293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spc="-120" dirty="0">
                <a:solidFill>
                  <a:schemeClr val="accent2"/>
                </a:solidFill>
              </a:rPr>
              <a:t>OPERATOR CHANNEL </a:t>
            </a:r>
            <a:r>
              <a:rPr lang="en-US" sz="2600" spc="-120" dirty="0"/>
              <a:t>REMAINS STABLE</a:t>
            </a:r>
            <a:endParaRPr lang="fi-FI" sz="26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91B2FE9-09C8-474D-B7AD-DA0269E56EE1}"/>
              </a:ext>
            </a:extLst>
          </p:cNvPr>
          <p:cNvSpPr/>
          <p:nvPr/>
        </p:nvSpPr>
        <p:spPr>
          <a:xfrm>
            <a:off x="5578475" y="5614988"/>
            <a:ext cx="1093788" cy="428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8CF370-460B-4E95-919B-31F607AAAC40}"/>
              </a:ext>
            </a:extLst>
          </p:cNvPr>
          <p:cNvSpPr txBox="1"/>
          <p:nvPr/>
        </p:nvSpPr>
        <p:spPr>
          <a:xfrm>
            <a:off x="9374188" y="4238625"/>
            <a:ext cx="2290762" cy="798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i="1" spc="-120" dirty="0"/>
              <a:t>Operators interested in the security for connected homes</a:t>
            </a:r>
            <a:endParaRPr lang="fi-FI" i="1" spc="-12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7A55B2-DC4A-40CE-BF59-DA47159A0908}"/>
              </a:ext>
            </a:extLst>
          </p:cNvPr>
          <p:cNvCxnSpPr>
            <a:cxnSpLocks/>
          </p:cNvCxnSpPr>
          <p:nvPr/>
        </p:nvCxnSpPr>
        <p:spPr>
          <a:xfrm flipV="1">
            <a:off x="10404475" y="5143500"/>
            <a:ext cx="0" cy="68580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0BBE691-0E80-448C-9B0B-85446C5EBEB8}"/>
              </a:ext>
            </a:extLst>
          </p:cNvPr>
          <p:cNvSpPr/>
          <p:nvPr/>
        </p:nvSpPr>
        <p:spPr>
          <a:xfrm>
            <a:off x="9166225" y="2390775"/>
            <a:ext cx="2398713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spc="-120" dirty="0">
                <a:solidFill>
                  <a:schemeClr val="accent2"/>
                </a:solidFill>
              </a:rPr>
              <a:t>SENSE AS SOFTWARE </a:t>
            </a:r>
            <a:br>
              <a:rPr lang="en-US" sz="2600" spc="-120" dirty="0">
                <a:solidFill>
                  <a:schemeClr val="accent2"/>
                </a:solidFill>
              </a:rPr>
            </a:br>
            <a:r>
              <a:rPr lang="en-US" sz="2600" spc="-120" dirty="0"/>
              <a:t>AN EMERGING OPPORTUNITY</a:t>
            </a:r>
            <a:endParaRPr lang="fi-FI" sz="2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7855E0-7C4E-41AA-A4AC-8268C072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B6596-6AD2-441B-8E20-4B165661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6087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2552130" y="4637542"/>
            <a:ext cx="7607869" cy="0"/>
          </a:xfrm>
          <a:prstGeom prst="line">
            <a:avLst/>
          </a:prstGeom>
          <a:ln w="3175">
            <a:solidFill>
              <a:srgbClr val="FF333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 bwMode="auto">
          <a:xfrm>
            <a:off x="969963" y="2269643"/>
            <a:ext cx="4071937" cy="4692650"/>
          </a:xfrm>
          <a:prstGeom prst="roundRect">
            <a:avLst>
              <a:gd name="adj" fmla="val 4158"/>
            </a:avLst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43200" tIns="43200" rIns="43200" bIns="4320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338888" y="2269643"/>
            <a:ext cx="4071937" cy="4692650"/>
          </a:xfrm>
          <a:prstGeom prst="roundRect">
            <a:avLst>
              <a:gd name="adj" fmla="val 4158"/>
            </a:avLst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43200" tIns="43200" rIns="43200" bIns="4320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8532" y="399421"/>
            <a:ext cx="11354936" cy="1325563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+mj-lt"/>
              </a:rPr>
              <a:t>SOLID CASH FLOW &amp; DIVIDENDS </a:t>
            </a:r>
            <a:endParaRPr lang="fi-FI" sz="4800" b="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160212383"/>
              </p:ext>
            </p:extLst>
          </p:nvPr>
        </p:nvGraphicFramePr>
        <p:xfrm>
          <a:off x="2032000" y="2018976"/>
          <a:ext cx="8128000" cy="422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245765" y="3143091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61,3</a:t>
            </a:r>
            <a:endParaRPr lang="fi-FI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949993" y="2037104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94,3</a:t>
            </a:r>
            <a:endParaRPr lang="fi-FI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641659" y="2115754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92,7</a:t>
            </a:r>
            <a:endParaRPr lang="fi-FI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476872" y="4185467"/>
            <a:ext cx="162706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2015: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Sale of </a:t>
            </a:r>
            <a:r>
              <a:rPr lang="en-US" sz="1200" dirty="0" err="1"/>
              <a:t>younited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Acquisition of </a:t>
            </a:r>
            <a:br>
              <a:rPr lang="en-US" sz="1200" dirty="0"/>
            </a:br>
            <a:r>
              <a:rPr lang="en-US" sz="1200" dirty="0" err="1"/>
              <a:t>nSense</a:t>
            </a:r>
            <a:endParaRPr lang="fi-FI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9682946" y="1760105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% of revenue</a:t>
            </a:r>
            <a:endParaRPr lang="fi-FI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014327" y="1741977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EUR million</a:t>
            </a:r>
            <a:endParaRPr lang="fi-FI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674183" y="6295579"/>
            <a:ext cx="213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1200" dirty="0"/>
            </a:br>
            <a:r>
              <a:rPr lang="en-US" sz="1200" dirty="0"/>
              <a:t> </a:t>
            </a:r>
            <a:endParaRPr lang="fi-FI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0179445" y="443922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Dividend policy</a:t>
            </a:r>
            <a:endParaRPr lang="fi-FI" dirty="0"/>
          </a:p>
        </p:txBody>
      </p:sp>
      <p:sp>
        <p:nvSpPr>
          <p:cNvPr id="16" name="TextBox 13"/>
          <p:cNvSpPr txBox="1"/>
          <p:nvPr/>
        </p:nvSpPr>
        <p:spPr>
          <a:xfrm>
            <a:off x="2596161" y="6226381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* Proposed dividend</a:t>
            </a:r>
            <a:br>
              <a:rPr lang="en-US" sz="1200" dirty="0"/>
            </a:br>
            <a:r>
              <a:rPr lang="en-US" sz="1200" dirty="0"/>
              <a:t>** Including continuing and discontinued operations</a:t>
            </a:r>
            <a:endParaRPr lang="fi-FI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A7BBB-7DD8-411E-91BE-BC2236A9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25</a:t>
            </a:fld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1FDCE-2108-4D2B-9F5E-E7650197E57C}"/>
              </a:ext>
            </a:extLst>
          </p:cNvPr>
          <p:cNvSpPr txBox="1"/>
          <p:nvPr/>
        </p:nvSpPr>
        <p:spPr>
          <a:xfrm>
            <a:off x="8339737" y="221162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90,2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721690271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>
            <a:extLst>
              <a:ext uri="{FF2B5EF4-FFF2-40B4-BE49-F238E27FC236}">
                <a16:creationId xmlns:a16="http://schemas.microsoft.com/office/drawing/2014/main" id="{65FDB04B-D387-40B6-94CF-4BC0C1D4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51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1532D8-EF15-4161-B541-43823C2F4D54}"/>
              </a:ext>
            </a:extLst>
          </p:cNvPr>
          <p:cNvSpPr/>
          <p:nvPr/>
        </p:nvSpPr>
        <p:spPr>
          <a:xfrm>
            <a:off x="5895975" y="2562225"/>
            <a:ext cx="4086225" cy="259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F948B-B0F2-4EBE-B8A4-B1006739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OUTLOOK FOR 2018</a:t>
            </a:r>
            <a:endParaRPr lang="fi-FI" sz="4400" dirty="0"/>
          </a:p>
        </p:txBody>
      </p:sp>
      <p:sp>
        <p:nvSpPr>
          <p:cNvPr id="91142" name="Rectangle 4">
            <a:extLst>
              <a:ext uri="{FF2B5EF4-FFF2-40B4-BE49-F238E27FC236}">
                <a16:creationId xmlns:a16="http://schemas.microsoft.com/office/drawing/2014/main" id="{7A0D135B-A78C-4E38-9BDD-814C8878A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2786063"/>
            <a:ext cx="36671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en-US" altLang="fi-FI" sz="180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Revenue from corporate security is expected to grow by over 15% compared to 2017</a:t>
            </a:r>
            <a:endParaRPr lang="fi-FI" altLang="fi-FI" sz="18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fi-FI" sz="180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Revenue from  consumer security to stay at the same level as in 2017. </a:t>
            </a:r>
            <a:endParaRPr lang="fi-FI" altLang="fi-FI" sz="18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fi-FI" sz="180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EBIT is expected to be in the range of 8-12M€</a:t>
            </a:r>
            <a:endParaRPr lang="fi-FI" altLang="fi-FI" sz="18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143" name="Rectangle 5">
            <a:extLst>
              <a:ext uri="{FF2B5EF4-FFF2-40B4-BE49-F238E27FC236}">
                <a16:creationId xmlns:a16="http://schemas.microsoft.com/office/drawing/2014/main" id="{8AFE3CF6-1EB7-479F-97C4-1626DA72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786063"/>
            <a:ext cx="311626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i-FI" sz="1800" i="1">
                <a:ea typeface="Calibri" panose="020F0502020204030204" pitchFamily="34" charset="0"/>
                <a:cs typeface="Times New Roman" panose="02020603050405020304" pitchFamily="18" charset="0"/>
              </a:rPr>
              <a:t>F-Secure continues to invest in the growth of the corporate business, both the development of cyber security products and services as well as sales and marketing of these solutions. </a:t>
            </a:r>
            <a:endParaRPr lang="fi-FI" altLang="fi-FI" sz="1800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86ABE-80B5-41B7-B399-7B537DA8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89C7A-C94E-42F8-9685-23087375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77639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>
            <a:extLst>
              <a:ext uri="{FF2B5EF4-FFF2-40B4-BE49-F238E27FC236}">
                <a16:creationId xmlns:a16="http://schemas.microsoft.com/office/drawing/2014/main" id="{D5BF7BB9-AC33-491A-942B-34982627A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51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C852F6-29F5-4624-A321-D1C0D4577D6E}"/>
              </a:ext>
            </a:extLst>
          </p:cNvPr>
          <p:cNvSpPr/>
          <p:nvPr/>
        </p:nvSpPr>
        <p:spPr>
          <a:xfrm>
            <a:off x="2066925" y="2171700"/>
            <a:ext cx="8572500" cy="3648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FF743-ED11-4650-B198-A6F6AABD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OUTLOOK FOR 2018-2021</a:t>
            </a:r>
            <a:endParaRPr lang="fi-FI" sz="4400" dirty="0"/>
          </a:p>
        </p:txBody>
      </p:sp>
      <p:sp>
        <p:nvSpPr>
          <p:cNvPr id="92165" name="Content Placeholder 2">
            <a:extLst>
              <a:ext uri="{FF2B5EF4-FFF2-40B4-BE49-F238E27FC236}">
                <a16:creationId xmlns:a16="http://schemas.microsoft.com/office/drawing/2014/main" id="{285A5B96-846E-461A-ACC7-61BE626D2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975" y="2536825"/>
            <a:ext cx="7810500" cy="3819525"/>
          </a:xfrm>
        </p:spPr>
        <p:txBody>
          <a:bodyPr/>
          <a:lstStyle/>
          <a:p>
            <a:r>
              <a:rPr lang="en-US" altLang="fi-FI" sz="2000">
                <a:solidFill>
                  <a:schemeClr val="bg1"/>
                </a:solidFill>
                <a:latin typeface="FSecure Office" panose="02000000000000000000" pitchFamily="2" charset="0"/>
              </a:rPr>
              <a:t>The demand for corporate cyber security products and services is expected to grow strongly. F-Secure aims to grow faster than the market, with revenue from corporate security expected to grow above 15% annually during our strategy period 2018-2021.</a:t>
            </a:r>
          </a:p>
          <a:p>
            <a:r>
              <a:rPr lang="en-US" altLang="fi-FI" sz="2000">
                <a:solidFill>
                  <a:schemeClr val="bg1"/>
                </a:solidFill>
                <a:latin typeface="FSecure Office" panose="02000000000000000000" pitchFamily="2" charset="0"/>
              </a:rPr>
              <a:t>Driven by the anticipated revenue growth and scalable business model, the company’s profitability is expected to improve significantly in the long-term. The board and the management continuously seek to balance growth investments and profitability to optimize long-term value creation for the shareholders.</a:t>
            </a:r>
          </a:p>
          <a:p>
            <a:endParaRPr lang="fi-FI" altLang="fi-FI">
              <a:solidFill>
                <a:schemeClr val="bg1"/>
              </a:solidFill>
              <a:latin typeface="FSecure Office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481A1-64BF-4311-B403-529C18EB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418C0-D527-44F6-AA67-63B05679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66224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066458-7B57-4578-A6DD-0A27F60B8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27" t="26980" r="9501" b="20292"/>
          <a:stretch/>
        </p:blipFill>
        <p:spPr>
          <a:xfrm>
            <a:off x="1142508" y="1648364"/>
            <a:ext cx="9786597" cy="42362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356" y="3216909"/>
            <a:ext cx="36000" cy="94843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333829" y="285336"/>
            <a:ext cx="11524342" cy="8582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9600" b="1" kern="1200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65000"/>
              </a:lnSpc>
            </a:pPr>
            <a:r>
              <a:rPr lang="fi-FI" sz="4800" b="0" dirty="0"/>
              <a:t>F-SECURE SHARE PRICE AFTER THE NEW STRATEGY</a:t>
            </a:r>
            <a:endParaRPr lang="en-US" sz="4800" b="0" dirty="0"/>
          </a:p>
        </p:txBody>
      </p:sp>
      <p:cxnSp>
        <p:nvCxnSpPr>
          <p:cNvPr id="29" name="Straight Connector 28"/>
          <p:cNvCxnSpPr>
            <a:cxnSpLocks/>
            <a:stCxn id="44" idx="3"/>
          </p:cNvCxnSpPr>
          <p:nvPr/>
        </p:nvCxnSpPr>
        <p:spPr>
          <a:xfrm>
            <a:off x="1407616" y="2019604"/>
            <a:ext cx="40064" cy="1556967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367552" y="1575787"/>
            <a:ext cx="1699988" cy="443817"/>
            <a:chOff x="1154253" y="1257826"/>
            <a:chExt cx="1699988" cy="443817"/>
          </a:xfrm>
        </p:grpSpPr>
        <p:sp>
          <p:nvSpPr>
            <p:cNvPr id="42" name="Rectangle 41"/>
            <p:cNvSpPr/>
            <p:nvPr/>
          </p:nvSpPr>
          <p:spPr>
            <a:xfrm rot="5400000">
              <a:off x="1794873" y="697333"/>
              <a:ext cx="443817" cy="15648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05805" y="1330404"/>
              <a:ext cx="1648436" cy="336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fi-FI" sz="1200" dirty="0" err="1"/>
                <a:t>Younited</a:t>
              </a:r>
              <a:r>
                <a:rPr lang="fi-FI" sz="1200" dirty="0"/>
                <a:t> </a:t>
              </a:r>
              <a:r>
                <a:rPr lang="fi-FI" sz="1200" dirty="0" err="1"/>
                <a:t>sold</a:t>
              </a:r>
              <a:r>
                <a:rPr lang="fi-FI" sz="1200" dirty="0"/>
                <a:t> to </a:t>
              </a:r>
              <a:r>
                <a:rPr lang="fi-FI" sz="1200" dirty="0" err="1"/>
                <a:t>Synchronoss</a:t>
              </a:r>
              <a:endParaRPr lang="en-US" sz="1200" dirty="0"/>
            </a:p>
          </p:txBody>
        </p:sp>
        <p:sp>
          <p:nvSpPr>
            <p:cNvPr id="44" name="Rectangle 43"/>
            <p:cNvSpPr/>
            <p:nvPr/>
          </p:nvSpPr>
          <p:spPr>
            <a:xfrm rot="5400000" flipV="1">
              <a:off x="972408" y="1439671"/>
              <a:ext cx="443817" cy="801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2549652" y="2376917"/>
            <a:ext cx="1" cy="639542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 rot="5400000">
            <a:off x="2994457" y="1689557"/>
            <a:ext cx="443817" cy="12557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655453" y="2172107"/>
            <a:ext cx="857927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5000"/>
              </a:lnSpc>
            </a:pPr>
            <a:r>
              <a:rPr lang="fi-FI" sz="1200" dirty="0" err="1"/>
              <a:t>nSense</a:t>
            </a:r>
            <a:br>
              <a:rPr lang="fi-FI" sz="1200" dirty="0"/>
            </a:br>
            <a:r>
              <a:rPr lang="fi-FI" sz="1200" dirty="0" err="1"/>
              <a:t>acquisition</a:t>
            </a: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 rot="5400000" flipV="1">
            <a:off x="2326501" y="2277385"/>
            <a:ext cx="443817" cy="80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5676857" y="1703753"/>
            <a:ext cx="72806" cy="1513156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 rot="5400000">
            <a:off x="5969052" y="887613"/>
            <a:ext cx="443817" cy="1188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596730" y="1342040"/>
            <a:ext cx="1335567" cy="336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fi-FI" sz="1200" dirty="0"/>
              <a:t>Rapid </a:t>
            </a:r>
            <a:r>
              <a:rPr lang="fi-FI" sz="1200" dirty="0" err="1"/>
              <a:t>Detection</a:t>
            </a:r>
            <a:r>
              <a:rPr lang="fi-FI" sz="1200" dirty="0"/>
              <a:t> Service </a:t>
            </a:r>
            <a:r>
              <a:rPr lang="fi-FI" sz="1200" dirty="0" err="1"/>
              <a:t>launched</a:t>
            </a:r>
            <a:endParaRPr lang="en-US" sz="1200" dirty="0"/>
          </a:p>
        </p:txBody>
      </p:sp>
      <p:sp>
        <p:nvSpPr>
          <p:cNvPr id="67" name="Rectangle 66"/>
          <p:cNvSpPr/>
          <p:nvPr/>
        </p:nvSpPr>
        <p:spPr>
          <a:xfrm rot="5400000" flipV="1">
            <a:off x="5334758" y="1441781"/>
            <a:ext cx="443817" cy="80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241075" y="6437544"/>
            <a:ext cx="155856" cy="138970"/>
          </a:xfrm>
          <a:prstGeom prst="rect">
            <a:avLst/>
          </a:prstGeom>
          <a:solidFill>
            <a:srgbClr val="FF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911894" y="6437544"/>
            <a:ext cx="155856" cy="138970"/>
          </a:xfrm>
          <a:prstGeom prst="rect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4396931" y="6390384"/>
            <a:ext cx="1495231" cy="25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fi-FI" sz="1600" dirty="0"/>
              <a:t>F-Secure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6053946" y="6390384"/>
            <a:ext cx="1495231" cy="25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fi-FI" sz="1600" dirty="0"/>
              <a:t>Nasdaq Helsinki</a:t>
            </a:r>
            <a:endParaRPr lang="en-US" sz="1600" dirty="0"/>
          </a:p>
        </p:txBody>
      </p:sp>
      <p:cxnSp>
        <p:nvCxnSpPr>
          <p:cNvPr id="90" name="Straight Connector 89"/>
          <p:cNvCxnSpPr>
            <a:cxnSpLocks/>
            <a:stCxn id="97" idx="2"/>
          </p:cNvCxnSpPr>
          <p:nvPr/>
        </p:nvCxnSpPr>
        <p:spPr>
          <a:xfrm>
            <a:off x="7503007" y="1624736"/>
            <a:ext cx="64037" cy="1169712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 rot="5400000">
            <a:off x="7296679" y="1167944"/>
            <a:ext cx="443817" cy="627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204688" y="1408715"/>
            <a:ext cx="596638" cy="216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5000"/>
              </a:lnSpc>
            </a:pPr>
            <a:r>
              <a:rPr lang="fi-FI" sz="1200" dirty="0"/>
              <a:t>Q4/16</a:t>
            </a:r>
            <a:endParaRPr lang="en-US" sz="1200" dirty="0"/>
          </a:p>
        </p:txBody>
      </p:sp>
      <p:sp>
        <p:nvSpPr>
          <p:cNvPr id="98" name="Rectangle 97"/>
          <p:cNvSpPr/>
          <p:nvPr/>
        </p:nvSpPr>
        <p:spPr>
          <a:xfrm rot="5400000" flipV="1">
            <a:off x="6942716" y="1441781"/>
            <a:ext cx="443817" cy="80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09669" y="5114043"/>
            <a:ext cx="646331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5000"/>
              </a:lnSpc>
            </a:pPr>
            <a:r>
              <a:rPr lang="fi-FI" sz="900" dirty="0"/>
              <a:t>Volume  </a:t>
            </a:r>
            <a:br>
              <a:rPr lang="fi-FI" sz="900" dirty="0"/>
            </a:br>
            <a:r>
              <a:rPr lang="fi-FI" sz="900" dirty="0"/>
              <a:t>(in shares)</a:t>
            </a:r>
            <a:endParaRPr lang="en-US" sz="900" dirty="0"/>
          </a:p>
        </p:txBody>
      </p:sp>
      <p:sp>
        <p:nvSpPr>
          <p:cNvPr id="64" name="TextBox 63"/>
          <p:cNvSpPr txBox="1"/>
          <p:nvPr/>
        </p:nvSpPr>
        <p:spPr>
          <a:xfrm>
            <a:off x="140023" y="1802166"/>
            <a:ext cx="707245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5000"/>
              </a:lnSpc>
            </a:pPr>
            <a:r>
              <a:rPr lang="fi-FI" sz="900" dirty="0"/>
              <a:t>Share price </a:t>
            </a:r>
            <a:br>
              <a:rPr lang="fi-FI" sz="900" dirty="0"/>
            </a:br>
            <a:r>
              <a:rPr lang="fi-FI" sz="900" dirty="0"/>
              <a:t>(in Eur)</a:t>
            </a:r>
            <a:endParaRPr lang="en-US" sz="900" dirty="0"/>
          </a:p>
        </p:txBody>
      </p:sp>
      <p:sp>
        <p:nvSpPr>
          <p:cNvPr id="68" name="TextBox 67"/>
          <p:cNvSpPr txBox="1"/>
          <p:nvPr/>
        </p:nvSpPr>
        <p:spPr>
          <a:xfrm>
            <a:off x="1076319" y="5763665"/>
            <a:ext cx="63190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fi-FI" sz="1100" dirty="0"/>
              <a:t>January </a:t>
            </a:r>
            <a:br>
              <a:rPr lang="fi-FI" sz="1100" dirty="0"/>
            </a:br>
            <a:r>
              <a:rPr lang="fi-FI" sz="1100" dirty="0"/>
              <a:t>2015</a:t>
            </a:r>
            <a:endParaRPr lang="en-US" sz="1100" dirty="0"/>
          </a:p>
        </p:txBody>
      </p:sp>
      <p:sp>
        <p:nvSpPr>
          <p:cNvPr id="69" name="TextBox 68"/>
          <p:cNvSpPr txBox="1"/>
          <p:nvPr/>
        </p:nvSpPr>
        <p:spPr>
          <a:xfrm>
            <a:off x="3639135" y="5760748"/>
            <a:ext cx="63190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fi-FI" sz="1100" dirty="0" err="1"/>
              <a:t>January</a:t>
            </a:r>
            <a:r>
              <a:rPr lang="fi-FI" sz="1100" dirty="0"/>
              <a:t> </a:t>
            </a:r>
            <a:br>
              <a:rPr lang="fi-FI" sz="1100" dirty="0"/>
            </a:br>
            <a:r>
              <a:rPr lang="fi-FI" sz="1100" dirty="0"/>
              <a:t>2016</a:t>
            </a:r>
            <a:endParaRPr lang="en-US" sz="1100" dirty="0"/>
          </a:p>
        </p:txBody>
      </p:sp>
      <p:sp>
        <p:nvSpPr>
          <p:cNvPr id="72" name="TextBox 71"/>
          <p:cNvSpPr txBox="1"/>
          <p:nvPr/>
        </p:nvSpPr>
        <p:spPr>
          <a:xfrm>
            <a:off x="6432775" y="5754641"/>
            <a:ext cx="60465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fi-FI" sz="1100" dirty="0" err="1"/>
              <a:t>January</a:t>
            </a:r>
            <a:br>
              <a:rPr lang="fi-FI" sz="1100" dirty="0"/>
            </a:br>
            <a:r>
              <a:rPr lang="fi-FI" sz="1100" dirty="0"/>
              <a:t>2017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>
            <a:off x="9631073" y="5760748"/>
            <a:ext cx="63190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fi-FI" sz="1100" dirty="0"/>
              <a:t>January </a:t>
            </a:r>
            <a:br>
              <a:rPr lang="fi-FI" sz="1100" dirty="0"/>
            </a:br>
            <a:r>
              <a:rPr lang="fi-FI" sz="1100" dirty="0"/>
              <a:t>2018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627496" y="4453308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1.00</a:t>
            </a:r>
            <a:endParaRPr lang="fi-FI" sz="1100" dirty="0"/>
          </a:p>
        </p:txBody>
      </p:sp>
      <p:sp>
        <p:nvSpPr>
          <p:cNvPr id="83" name="TextBox 82"/>
          <p:cNvSpPr txBox="1"/>
          <p:nvPr/>
        </p:nvSpPr>
        <p:spPr>
          <a:xfrm>
            <a:off x="627496" y="3661768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2.00</a:t>
            </a:r>
            <a:endParaRPr lang="fi-FI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646678" y="2888038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3.00</a:t>
            </a:r>
            <a:endParaRPr lang="fi-FI" sz="1100" dirty="0"/>
          </a:p>
        </p:txBody>
      </p:sp>
      <p:sp>
        <p:nvSpPr>
          <p:cNvPr id="85" name="TextBox 84"/>
          <p:cNvSpPr txBox="1"/>
          <p:nvPr/>
        </p:nvSpPr>
        <p:spPr>
          <a:xfrm>
            <a:off x="648552" y="2115307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4.00</a:t>
            </a:r>
            <a:endParaRPr lang="fi-FI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673983" y="5114043"/>
            <a:ext cx="393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2 m</a:t>
            </a:r>
            <a:endParaRPr lang="fi-FI" sz="1100" dirty="0"/>
          </a:p>
        </p:txBody>
      </p:sp>
      <p:sp>
        <p:nvSpPr>
          <p:cNvPr id="58" name="TextBox 57"/>
          <p:cNvSpPr txBox="1"/>
          <p:nvPr/>
        </p:nvSpPr>
        <p:spPr>
          <a:xfrm>
            <a:off x="7164624" y="4330320"/>
            <a:ext cx="2956259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1200" dirty="0"/>
              <a:t>Share price change: </a:t>
            </a:r>
            <a:r>
              <a:rPr lang="fi-FI" sz="1200" dirty="0"/>
              <a:t>1 Jan -31 </a:t>
            </a:r>
            <a:r>
              <a:rPr lang="fi-FI" sz="1200" dirty="0" err="1"/>
              <a:t>Dec</a:t>
            </a:r>
            <a:r>
              <a:rPr lang="fi-FI" sz="1200" dirty="0"/>
              <a:t> 2017: </a:t>
            </a:r>
            <a:r>
              <a:rPr lang="fi-FI" sz="1200" b="1" dirty="0"/>
              <a:t>+11%</a:t>
            </a:r>
            <a:br>
              <a:rPr lang="fi-FI" sz="1200" b="1" dirty="0"/>
            </a:br>
            <a:endParaRPr lang="en-US" sz="1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C9E29-869E-43A7-BEE2-BB2B04FA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28</a:t>
            </a:fld>
            <a:endParaRPr lang="en-GB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DF64BA0-846E-445E-B22E-98B3D3FEC964}"/>
              </a:ext>
            </a:extLst>
          </p:cNvPr>
          <p:cNvSpPr/>
          <p:nvPr/>
        </p:nvSpPr>
        <p:spPr>
          <a:xfrm rot="5400000">
            <a:off x="8464364" y="2723748"/>
            <a:ext cx="197079" cy="28766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258DFE3-BD30-49CD-B217-BA527B42370A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8013013" y="1707551"/>
            <a:ext cx="99246" cy="83992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EBA1CDF9-ECEE-4A74-BE9D-1423AE081C81}"/>
              </a:ext>
            </a:extLst>
          </p:cNvPr>
          <p:cNvSpPr/>
          <p:nvPr/>
        </p:nvSpPr>
        <p:spPr>
          <a:xfrm rot="5400000">
            <a:off x="8145067" y="1171742"/>
            <a:ext cx="443817" cy="627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2DCC14-B127-401D-A3EA-F247B784677C}"/>
              </a:ext>
            </a:extLst>
          </p:cNvPr>
          <p:cNvSpPr txBox="1"/>
          <p:nvPr/>
        </p:nvSpPr>
        <p:spPr>
          <a:xfrm>
            <a:off x="8053076" y="1412513"/>
            <a:ext cx="596638" cy="216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fi-FI" sz="1200" dirty="0"/>
              <a:t>Q1/17</a:t>
            </a:r>
            <a:endParaRPr lang="en-US" sz="12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9AAA06E-6974-461C-A83F-D98DC3DD87E1}"/>
              </a:ext>
            </a:extLst>
          </p:cNvPr>
          <p:cNvSpPr/>
          <p:nvPr/>
        </p:nvSpPr>
        <p:spPr>
          <a:xfrm rot="5400000" flipV="1">
            <a:off x="7791104" y="1445579"/>
            <a:ext cx="443817" cy="80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B97CFAD-E400-499F-8868-5C7FF0A35658}"/>
              </a:ext>
            </a:extLst>
          </p:cNvPr>
          <p:cNvCxnSpPr>
            <a:cxnSpLocks/>
          </p:cNvCxnSpPr>
          <p:nvPr/>
        </p:nvCxnSpPr>
        <p:spPr>
          <a:xfrm>
            <a:off x="8838047" y="1727381"/>
            <a:ext cx="138069" cy="444726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F138042D-1FC4-4145-A77E-A784A7294B0D}"/>
              </a:ext>
            </a:extLst>
          </p:cNvPr>
          <p:cNvSpPr/>
          <p:nvPr/>
        </p:nvSpPr>
        <p:spPr>
          <a:xfrm rot="5400000">
            <a:off x="8946146" y="1176483"/>
            <a:ext cx="443817" cy="627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4E29F5F-9B43-4B79-938C-3A112101B41E}"/>
              </a:ext>
            </a:extLst>
          </p:cNvPr>
          <p:cNvSpPr txBox="1"/>
          <p:nvPr/>
        </p:nvSpPr>
        <p:spPr>
          <a:xfrm>
            <a:off x="8854155" y="1417254"/>
            <a:ext cx="596638" cy="216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5000"/>
              </a:lnSpc>
            </a:pPr>
            <a:r>
              <a:rPr lang="fi-FI" sz="1200" dirty="0"/>
              <a:t>Q2/17</a:t>
            </a:r>
            <a:endParaRPr lang="en-US" sz="12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B1DA492-E921-4E75-82F7-06EBB202AFA8}"/>
              </a:ext>
            </a:extLst>
          </p:cNvPr>
          <p:cNvSpPr/>
          <p:nvPr/>
        </p:nvSpPr>
        <p:spPr>
          <a:xfrm rot="5400000" flipV="1">
            <a:off x="8592183" y="1450320"/>
            <a:ext cx="443817" cy="80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040A54F-42AE-49B5-BF5E-84E485A89F6F}"/>
              </a:ext>
            </a:extLst>
          </p:cNvPr>
          <p:cNvCxnSpPr>
            <a:cxnSpLocks/>
          </p:cNvCxnSpPr>
          <p:nvPr/>
        </p:nvCxnSpPr>
        <p:spPr>
          <a:xfrm flipH="1">
            <a:off x="9603528" y="1718476"/>
            <a:ext cx="25453" cy="13369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85CDE3C7-6BA9-4C66-B634-159478CC75D3}"/>
              </a:ext>
            </a:extLst>
          </p:cNvPr>
          <p:cNvSpPr/>
          <p:nvPr/>
        </p:nvSpPr>
        <p:spPr>
          <a:xfrm rot="5400000">
            <a:off x="9737080" y="1167578"/>
            <a:ext cx="443817" cy="627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252A9B5-D210-405E-9181-859D641CB974}"/>
              </a:ext>
            </a:extLst>
          </p:cNvPr>
          <p:cNvSpPr txBox="1"/>
          <p:nvPr/>
        </p:nvSpPr>
        <p:spPr>
          <a:xfrm>
            <a:off x="9645089" y="1408349"/>
            <a:ext cx="596638" cy="216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5000"/>
              </a:lnSpc>
            </a:pPr>
            <a:r>
              <a:rPr lang="fi-FI" sz="1200" dirty="0"/>
              <a:t>Q3/17</a:t>
            </a:r>
            <a:endParaRPr lang="en-US" sz="12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5EFF739-40D7-4348-82EC-7701CF6854CD}"/>
              </a:ext>
            </a:extLst>
          </p:cNvPr>
          <p:cNvSpPr/>
          <p:nvPr/>
        </p:nvSpPr>
        <p:spPr>
          <a:xfrm rot="5400000" flipV="1">
            <a:off x="9383117" y="1441415"/>
            <a:ext cx="443817" cy="80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3CAC1D9-214B-4A5A-9641-E02EBB57C4BB}"/>
              </a:ext>
            </a:extLst>
          </p:cNvPr>
          <p:cNvCxnSpPr>
            <a:cxnSpLocks/>
          </p:cNvCxnSpPr>
          <p:nvPr/>
        </p:nvCxnSpPr>
        <p:spPr>
          <a:xfrm flipH="1">
            <a:off x="10384979" y="1718476"/>
            <a:ext cx="64020" cy="598972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9F41075-8D1A-4A06-A54D-767A96D629CB}"/>
              </a:ext>
            </a:extLst>
          </p:cNvPr>
          <p:cNvSpPr/>
          <p:nvPr/>
        </p:nvSpPr>
        <p:spPr>
          <a:xfrm rot="5400000">
            <a:off x="10557097" y="1167578"/>
            <a:ext cx="443817" cy="627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1FD97BC-F50F-443F-9DAA-1D85461364B0}"/>
              </a:ext>
            </a:extLst>
          </p:cNvPr>
          <p:cNvSpPr txBox="1"/>
          <p:nvPr/>
        </p:nvSpPr>
        <p:spPr>
          <a:xfrm>
            <a:off x="10465106" y="1408349"/>
            <a:ext cx="596638" cy="216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5000"/>
              </a:lnSpc>
            </a:pPr>
            <a:r>
              <a:rPr lang="fi-FI" sz="1200" dirty="0"/>
              <a:t>Q4/17</a:t>
            </a:r>
            <a:endParaRPr lang="en-US" sz="1200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261D86F-70C4-4FA7-821F-B56A780E57E7}"/>
              </a:ext>
            </a:extLst>
          </p:cNvPr>
          <p:cNvSpPr/>
          <p:nvPr/>
        </p:nvSpPr>
        <p:spPr>
          <a:xfrm rot="5400000" flipV="1">
            <a:off x="10203134" y="1441415"/>
            <a:ext cx="443817" cy="80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10354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0000"/>
              </a:lnSpc>
            </a:pPr>
            <a:r>
              <a:rPr lang="fi-FI" sz="6600" b="0" dirty="0"/>
              <a:t>AT YOUR SIDE,</a:t>
            </a:r>
            <a:br>
              <a:rPr lang="fi-FI" sz="6600" b="0" dirty="0"/>
            </a:br>
            <a:r>
              <a:rPr lang="fi-FI" sz="6600" b="0" dirty="0"/>
              <a:t>WATCHING YOUR BACK.</a:t>
            </a:r>
            <a:endParaRPr lang="en-US" sz="4800" b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09B18-B9BE-4607-8397-FCF9A14A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CE39F-7CC0-4248-966F-7605D078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38198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163534"/>
            <a:ext cx="10680000" cy="1325563"/>
          </a:xfrm>
        </p:spPr>
        <p:txBody>
          <a:bodyPr/>
          <a:lstStyle/>
          <a:p>
            <a:pPr algn="l"/>
            <a:r>
              <a:rPr lang="en-US" sz="4800" dirty="0"/>
              <a:t>Megatrends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6675D-7E66-4D4B-A5C8-7B9D531E6C16}"/>
              </a:ext>
            </a:extLst>
          </p:cNvPr>
          <p:cNvSpPr/>
          <p:nvPr/>
        </p:nvSpPr>
        <p:spPr>
          <a:xfrm>
            <a:off x="1729398" y="5489938"/>
            <a:ext cx="2753045" cy="6477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600" b="1" dirty="0">
                <a:solidFill>
                  <a:schemeClr val="bg1"/>
                </a:solidFill>
              </a:rPr>
              <a:t>NEED FOR DETECTION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AND RESPONSE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7" y="1318295"/>
            <a:ext cx="9151665" cy="3215722"/>
          </a:xfrm>
          <a:prstGeom prst="rect">
            <a:avLst/>
          </a:prstGeom>
        </p:spPr>
      </p:pic>
      <p:sp>
        <p:nvSpPr>
          <p:cNvPr id="16" name="Pentagon 15"/>
          <p:cNvSpPr/>
          <p:nvPr/>
        </p:nvSpPr>
        <p:spPr>
          <a:xfrm rot="5400000">
            <a:off x="2652481" y="3507512"/>
            <a:ext cx="886555" cy="2773368"/>
          </a:xfrm>
          <a:prstGeom prst="homePlate">
            <a:avLst>
              <a:gd name="adj" fmla="val 34540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entagon 17"/>
          <p:cNvSpPr/>
          <p:nvPr/>
        </p:nvSpPr>
        <p:spPr>
          <a:xfrm rot="5400000">
            <a:off x="5648889" y="3507513"/>
            <a:ext cx="886555" cy="2773368"/>
          </a:xfrm>
          <a:prstGeom prst="homePlate">
            <a:avLst>
              <a:gd name="adj" fmla="val 34540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 rot="5400000">
            <a:off x="8632064" y="3507514"/>
            <a:ext cx="886555" cy="2773368"/>
          </a:xfrm>
          <a:prstGeom prst="homePlate">
            <a:avLst>
              <a:gd name="adj" fmla="val 34540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09074" y="448872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Evolving threat landscape</a:t>
            </a:r>
          </a:p>
          <a:p>
            <a:pPr algn="ctr"/>
            <a:r>
              <a:rPr lang="en-US" sz="1400" dirty="0"/>
              <a:t>No 100% protection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0566" y="4488729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More data sources</a:t>
            </a:r>
          </a:p>
          <a:p>
            <a:pPr algn="ctr"/>
            <a:r>
              <a:rPr lang="en-US" sz="1400" dirty="0"/>
              <a:t>Automation and AI</a:t>
            </a:r>
          </a:p>
          <a:p>
            <a:pPr algn="ctr"/>
            <a:r>
              <a:rPr lang="en-US" sz="1400" dirty="0"/>
              <a:t>Visibility</a:t>
            </a:r>
          </a:p>
          <a:p>
            <a:pPr algn="ctr"/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708981" y="4488729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Increasing complexity</a:t>
            </a:r>
          </a:p>
          <a:p>
            <a:pPr algn="ctr"/>
            <a:r>
              <a:rPr lang="en-US" sz="1400" dirty="0"/>
              <a:t>Lack of trained personnel</a:t>
            </a:r>
          </a:p>
          <a:p>
            <a:pPr algn="ctr"/>
            <a:r>
              <a:rPr lang="en-US" sz="1400" dirty="0"/>
              <a:t> Cost of expertise</a:t>
            </a:r>
          </a:p>
          <a:p>
            <a:pPr algn="ctr"/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16675D-7E66-4D4B-A5C8-7B9D531E6C16}"/>
              </a:ext>
            </a:extLst>
          </p:cNvPr>
          <p:cNvSpPr/>
          <p:nvPr/>
        </p:nvSpPr>
        <p:spPr>
          <a:xfrm>
            <a:off x="4715644" y="5489938"/>
            <a:ext cx="2753045" cy="6477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600" b="1" dirty="0">
                <a:solidFill>
                  <a:schemeClr val="bg1"/>
                </a:solidFill>
              </a:rPr>
              <a:t>NEED FOR BETTER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b="1" dirty="0">
                <a:solidFill>
                  <a:schemeClr val="bg1"/>
                </a:solidFill>
              </a:rPr>
              <a:t>SECURITY ORCHESTRATION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6675D-7E66-4D4B-A5C8-7B9D531E6C16}"/>
              </a:ext>
            </a:extLst>
          </p:cNvPr>
          <p:cNvSpPr/>
          <p:nvPr/>
        </p:nvSpPr>
        <p:spPr>
          <a:xfrm>
            <a:off x="7698182" y="5489938"/>
            <a:ext cx="2753045" cy="6477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600" b="1" dirty="0">
                <a:solidFill>
                  <a:schemeClr val="bg1"/>
                </a:solidFill>
              </a:rPr>
              <a:t>NEED FOR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OUTSOURCING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10941" y="2941934"/>
            <a:ext cx="436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Increasing demand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for cyber security products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and services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9273" y="3241356"/>
            <a:ext cx="200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CYBER ATTACKS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8240" y="2316793"/>
            <a:ext cx="200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REGULATION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95874" y="2050566"/>
            <a:ext cx="200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GEOPOLITICS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75066" y="2316793"/>
            <a:ext cx="200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CLOUDIFICATION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0213" y="3241356"/>
            <a:ext cx="200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DIGITALIZATION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E46BA-FE2D-47CD-8E20-DAC293F1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C179F-F426-49FA-96F9-BAE109D9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Chart 18">
            <a:extLst>
              <a:ext uri="{FF2B5EF4-FFF2-40B4-BE49-F238E27FC236}">
                <a16:creationId xmlns:a16="http://schemas.microsoft.com/office/drawing/2014/main" id="{32EE16C0-D5E3-428F-B59C-E6574A3D9DA0}"/>
              </a:ext>
            </a:extLst>
          </p:cNvPr>
          <p:cNvGraphicFramePr>
            <a:graphicFrameLocks/>
          </p:cNvGraphicFramePr>
          <p:nvPr/>
        </p:nvGraphicFramePr>
        <p:xfrm>
          <a:off x="406400" y="2495550"/>
          <a:ext cx="10107613" cy="358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hart" r:id="rId4" imgW="10114141" imgH="3596952" progId="Excel.Chart.8">
                  <p:embed/>
                </p:oleObj>
              </mc:Choice>
              <mc:Fallback>
                <p:oleObj name="Chart" r:id="rId4" imgW="10114141" imgH="3596952" progId="Excel.Chart.8">
                  <p:embed/>
                  <p:pic>
                    <p:nvPicPr>
                      <p:cNvPr id="116738" name="Chart 18">
                        <a:extLst>
                          <a:ext uri="{FF2B5EF4-FFF2-40B4-BE49-F238E27FC236}">
                            <a16:creationId xmlns:a16="http://schemas.microsoft.com/office/drawing/2014/main" id="{32EE16C0-D5E3-428F-B59C-E6574A3D9DA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495550"/>
                        <a:ext cx="10107613" cy="358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2FF1E3E-F243-40F2-8480-DAD74D55C5F2}"/>
              </a:ext>
            </a:extLst>
          </p:cNvPr>
          <p:cNvSpPr txBox="1"/>
          <p:nvPr/>
        </p:nvSpPr>
        <p:spPr>
          <a:xfrm>
            <a:off x="10134600" y="5721350"/>
            <a:ext cx="1631950" cy="257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67" dirty="0">
                <a:latin typeface="FSecure Office" charset="0"/>
                <a:ea typeface="FSecure Office" charset="0"/>
                <a:cs typeface="FSecure Office" charset="0"/>
              </a:rPr>
              <a:t>Source: Gartner, Feb 2018</a:t>
            </a:r>
          </a:p>
        </p:txBody>
      </p:sp>
      <p:sp>
        <p:nvSpPr>
          <p:cNvPr id="116740" name="TextBox 21">
            <a:extLst>
              <a:ext uri="{FF2B5EF4-FFF2-40B4-BE49-F238E27FC236}">
                <a16:creationId xmlns:a16="http://schemas.microsoft.com/office/drawing/2014/main" id="{58B3E673-0121-43B8-BB5C-C92B5A4B4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2190750"/>
            <a:ext cx="106521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fi-FI" sz="1400"/>
              <a:t>USD billion</a:t>
            </a:r>
          </a:p>
        </p:txBody>
      </p:sp>
      <p:sp>
        <p:nvSpPr>
          <p:cNvPr id="116741" name="TextBox 28">
            <a:extLst>
              <a:ext uri="{FF2B5EF4-FFF2-40B4-BE49-F238E27FC236}">
                <a16:creationId xmlns:a16="http://schemas.microsoft.com/office/drawing/2014/main" id="{0A62C0E1-6EAD-48BD-8C58-9380BCFB3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497263"/>
            <a:ext cx="1479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1600" b="1">
                <a:solidFill>
                  <a:schemeClr val="accent1"/>
                </a:solidFill>
              </a:rPr>
              <a:t>+8.9% annually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7FBFC1-5E51-4363-ACBB-3C4B9599361A}"/>
              </a:ext>
            </a:extLst>
          </p:cNvPr>
          <p:cNvSpPr txBox="1"/>
          <p:nvPr/>
        </p:nvSpPr>
        <p:spPr bwMode="auto">
          <a:xfrm>
            <a:off x="10420350" y="4584700"/>
            <a:ext cx="14795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+7.7% annually</a:t>
            </a:r>
          </a:p>
        </p:txBody>
      </p:sp>
      <p:sp>
        <p:nvSpPr>
          <p:cNvPr id="116743" name="TextBox 30">
            <a:extLst>
              <a:ext uri="{FF2B5EF4-FFF2-40B4-BE49-F238E27FC236}">
                <a16:creationId xmlns:a16="http://schemas.microsoft.com/office/drawing/2014/main" id="{6F64D17B-35FA-4511-9F0E-D5E3A281B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5078413"/>
            <a:ext cx="1479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600" b="1">
                <a:solidFill>
                  <a:schemeClr val="accent2"/>
                </a:solidFill>
              </a:rPr>
              <a:t>+1.7% annually</a:t>
            </a:r>
            <a:endParaRPr lang="en-US" altLang="fi-FI" sz="1600" b="1">
              <a:solidFill>
                <a:schemeClr val="accent2"/>
              </a:solidFill>
            </a:endParaRPr>
          </a:p>
        </p:txBody>
      </p:sp>
      <p:sp>
        <p:nvSpPr>
          <p:cNvPr id="116744" name="TextBox 31">
            <a:extLst>
              <a:ext uri="{FF2B5EF4-FFF2-40B4-BE49-F238E27FC236}">
                <a16:creationId xmlns:a16="http://schemas.microsoft.com/office/drawing/2014/main" id="{8B8BF01C-6B0E-42E7-A453-6A19925C6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2049463"/>
            <a:ext cx="601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1800">
                <a:solidFill>
                  <a:schemeClr val="accent1"/>
                </a:solidFill>
              </a:rPr>
              <a:t>INFORMATION SECURITY REVENUE FORECAST 2015-2021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F68A53-BB93-40E2-ACDF-31FE9EA5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95275"/>
            <a:ext cx="10680700" cy="1325563"/>
          </a:xfrm>
        </p:spPr>
        <p:txBody>
          <a:bodyPr/>
          <a:lstStyle/>
          <a:p>
            <a:pPr>
              <a:defRPr/>
            </a:pPr>
            <a:r>
              <a:rPr lang="en-US" sz="4800" dirty="0"/>
              <a:t>CORPORATE SECURITY CONTINUES </a:t>
            </a:r>
            <a:br>
              <a:rPr lang="en-US" sz="4800" dirty="0"/>
            </a:br>
            <a:r>
              <a:rPr lang="en-US" sz="4800" dirty="0">
                <a:solidFill>
                  <a:schemeClr val="tx1"/>
                </a:solidFill>
              </a:rPr>
              <a:t>TO DRIVE THE GROWTH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AD6359-99CE-4571-B505-26DD4114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18E3BD-1B84-4B0F-94B7-C441C478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3773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826" y="549275"/>
            <a:ext cx="11160124" cy="856395"/>
          </a:xfrm>
        </p:spPr>
        <p:txBody>
          <a:bodyPr/>
          <a:lstStyle/>
          <a:p>
            <a:r>
              <a:rPr lang="en-US" sz="4800" dirty="0"/>
              <a:t>DIFFERENCES </a:t>
            </a:r>
            <a:r>
              <a:rPr lang="en-US" sz="4800" dirty="0">
                <a:solidFill>
                  <a:schemeClr val="tx1"/>
                </a:solidFill>
              </a:rPr>
              <a:t>BETWEEN SEGMENTS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ACDB8-7ADB-469A-B57C-ABF8450CF0F3}"/>
              </a:ext>
            </a:extLst>
          </p:cNvPr>
          <p:cNvSpPr txBox="1"/>
          <p:nvPr/>
        </p:nvSpPr>
        <p:spPr>
          <a:xfrm>
            <a:off x="576086" y="1446760"/>
            <a:ext cx="1619250" cy="46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chemeClr val="tx2"/>
                </a:solidFill>
              </a:rPr>
              <a:t>ENDPOINT PROTECTION</a:t>
            </a:r>
            <a:endParaRPr lang="fi-FI" sz="1400" b="1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5828B1-6B6C-4484-9038-A452A878CE5F}"/>
              </a:ext>
            </a:extLst>
          </p:cNvPr>
          <p:cNvSpPr txBox="1"/>
          <p:nvPr/>
        </p:nvSpPr>
        <p:spPr>
          <a:xfrm>
            <a:off x="2673382" y="1446760"/>
            <a:ext cx="1945178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chemeClr val="tx2"/>
                </a:solidFill>
              </a:rPr>
              <a:t>ENDPOINT DETECTION  &amp; RESPONSE</a:t>
            </a:r>
            <a:endParaRPr lang="fi-FI" sz="1400" b="1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35A34-CC83-4599-8777-307099EE1B87}"/>
              </a:ext>
            </a:extLst>
          </p:cNvPr>
          <p:cNvSpPr txBox="1"/>
          <p:nvPr/>
        </p:nvSpPr>
        <p:spPr>
          <a:xfrm>
            <a:off x="5137479" y="1446759"/>
            <a:ext cx="1619250" cy="46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chemeClr val="tx2"/>
                </a:solidFill>
              </a:rPr>
              <a:t>VULNERABILTY MANAGEMENT</a:t>
            </a:r>
            <a:endParaRPr lang="fi-FI" sz="1400" b="1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1C4C01-F7A6-42FE-B41B-CD918B557E25}"/>
              </a:ext>
            </a:extLst>
          </p:cNvPr>
          <p:cNvSpPr txBox="1"/>
          <p:nvPr/>
        </p:nvSpPr>
        <p:spPr>
          <a:xfrm>
            <a:off x="576086" y="4554290"/>
            <a:ext cx="1619250" cy="62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dirty="0"/>
              <a:t>CAGR 2015-21 </a:t>
            </a:r>
          </a:p>
          <a:p>
            <a:pPr algn="ctr">
              <a:lnSpc>
                <a:spcPct val="85000"/>
              </a:lnSpc>
            </a:pPr>
            <a:r>
              <a:rPr lang="en-US" sz="2400" b="1" dirty="0"/>
              <a:t>2.4%</a:t>
            </a:r>
            <a:endParaRPr lang="fi-FI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E93EF7-55DF-4BF0-B002-311B167C42D3}"/>
              </a:ext>
            </a:extLst>
          </p:cNvPr>
          <p:cNvSpPr txBox="1"/>
          <p:nvPr/>
        </p:nvSpPr>
        <p:spPr>
          <a:xfrm>
            <a:off x="2801133" y="4554290"/>
            <a:ext cx="1619250" cy="62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dirty="0"/>
              <a:t>CAGR 2015-20</a:t>
            </a:r>
          </a:p>
          <a:p>
            <a:pPr algn="ctr">
              <a:lnSpc>
                <a:spcPct val="85000"/>
              </a:lnSpc>
            </a:pPr>
            <a:r>
              <a:rPr lang="en-US" sz="2400" b="1" dirty="0"/>
              <a:t>45.3%</a:t>
            </a:r>
            <a:endParaRPr lang="fi-FI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31E7E-59ED-4DFB-829E-1AA8044429AC}"/>
              </a:ext>
            </a:extLst>
          </p:cNvPr>
          <p:cNvSpPr txBox="1"/>
          <p:nvPr/>
        </p:nvSpPr>
        <p:spPr>
          <a:xfrm>
            <a:off x="5188103" y="4554290"/>
            <a:ext cx="1619250" cy="62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dirty="0"/>
              <a:t>CAGR 2015-20 </a:t>
            </a:r>
          </a:p>
          <a:p>
            <a:pPr algn="ctr">
              <a:lnSpc>
                <a:spcPct val="85000"/>
              </a:lnSpc>
            </a:pPr>
            <a:r>
              <a:rPr lang="en-US" sz="2400" b="1" dirty="0"/>
              <a:t>13.0%</a:t>
            </a:r>
            <a:endParaRPr lang="fi-FI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5774DB-487D-4AE2-9237-5F6E23B1AD7C}"/>
              </a:ext>
            </a:extLst>
          </p:cNvPr>
          <p:cNvSpPr txBox="1"/>
          <p:nvPr/>
        </p:nvSpPr>
        <p:spPr>
          <a:xfrm>
            <a:off x="372620" y="2197632"/>
            <a:ext cx="1892835" cy="33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“Mature”</a:t>
            </a:r>
            <a:endParaRPr lang="fi-FI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99B0B-3E24-4E1B-A3E1-F390640F8215}"/>
              </a:ext>
            </a:extLst>
          </p:cNvPr>
          <p:cNvSpPr txBox="1"/>
          <p:nvPr/>
        </p:nvSpPr>
        <p:spPr>
          <a:xfrm>
            <a:off x="2666391" y="2192718"/>
            <a:ext cx="1952169" cy="33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“Emerging”</a:t>
            </a:r>
            <a:endParaRPr lang="fi-FI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588454-6924-4E97-8F3A-7576E73A7436}"/>
              </a:ext>
            </a:extLst>
          </p:cNvPr>
          <p:cNvSpPr txBox="1"/>
          <p:nvPr/>
        </p:nvSpPr>
        <p:spPr>
          <a:xfrm>
            <a:off x="9859465" y="1405670"/>
            <a:ext cx="1619250" cy="46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chemeClr val="accent2"/>
                </a:solidFill>
              </a:rPr>
              <a:t>CONSUMER 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dirty="0">
                <a:solidFill>
                  <a:schemeClr val="accent2"/>
                </a:solidFill>
              </a:rPr>
              <a:t>SECURITY</a:t>
            </a:r>
            <a:endParaRPr lang="fi-FI" sz="14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157CCB-7E9D-4D55-A4CD-78A60BE3B692}"/>
              </a:ext>
            </a:extLst>
          </p:cNvPr>
          <p:cNvSpPr txBox="1"/>
          <p:nvPr/>
        </p:nvSpPr>
        <p:spPr>
          <a:xfrm>
            <a:off x="9894633" y="4485439"/>
            <a:ext cx="1619250" cy="73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dirty="0"/>
              <a:t>CAGR 2015-21</a:t>
            </a:r>
            <a:r>
              <a:rPr lang="en-US" sz="2400" b="1" dirty="0"/>
              <a:t> </a:t>
            </a:r>
          </a:p>
          <a:p>
            <a:pPr algn="ctr">
              <a:lnSpc>
                <a:spcPct val="85000"/>
              </a:lnSpc>
            </a:pPr>
            <a:r>
              <a:rPr lang="en-US" sz="2400" b="1" dirty="0"/>
              <a:t>1.3%</a:t>
            </a:r>
            <a:endParaRPr lang="fi-FI" sz="2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A14608-A9E1-46B0-A51B-B9726747CA7E}"/>
              </a:ext>
            </a:extLst>
          </p:cNvPr>
          <p:cNvSpPr txBox="1"/>
          <p:nvPr/>
        </p:nvSpPr>
        <p:spPr>
          <a:xfrm>
            <a:off x="9730485" y="2192717"/>
            <a:ext cx="1892835" cy="33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“Mature”</a:t>
            </a:r>
            <a:endParaRPr lang="fi-FI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684587-5FDE-4654-BFE7-7ED22FEE610E}"/>
              </a:ext>
            </a:extLst>
          </p:cNvPr>
          <p:cNvSpPr txBox="1"/>
          <p:nvPr/>
        </p:nvSpPr>
        <p:spPr>
          <a:xfrm>
            <a:off x="7538072" y="1446758"/>
            <a:ext cx="1619250" cy="46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chemeClr val="tx2"/>
                </a:solidFill>
              </a:rPr>
              <a:t>CYBER SECURITY SERVICES</a:t>
            </a:r>
            <a:endParaRPr lang="fi-FI" sz="1400" b="1" dirty="0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6B2B09-3CBF-4DD2-8CBD-476264BB9F82}"/>
              </a:ext>
            </a:extLst>
          </p:cNvPr>
          <p:cNvSpPr txBox="1"/>
          <p:nvPr/>
        </p:nvSpPr>
        <p:spPr>
          <a:xfrm>
            <a:off x="7588696" y="4554290"/>
            <a:ext cx="1619250" cy="62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dirty="0"/>
              <a:t>CAGR 2015-20 </a:t>
            </a:r>
          </a:p>
          <a:p>
            <a:pPr algn="ctr">
              <a:lnSpc>
                <a:spcPct val="85000"/>
              </a:lnSpc>
            </a:pPr>
            <a:r>
              <a:rPr lang="en-US" sz="2400" b="1" dirty="0"/>
              <a:t>10.0%</a:t>
            </a:r>
            <a:endParaRPr lang="fi-FI" sz="2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7DD7D4-4EBC-45C9-A742-93784F31BA1D}"/>
              </a:ext>
            </a:extLst>
          </p:cNvPr>
          <p:cNvSpPr txBox="1"/>
          <p:nvPr/>
        </p:nvSpPr>
        <p:spPr>
          <a:xfrm>
            <a:off x="7451903" y="2192717"/>
            <a:ext cx="1892835" cy="33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“Fast growth”</a:t>
            </a:r>
            <a:endParaRPr lang="fi-FI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B1C4C01-F7A6-42FE-B41B-CD918B557E25}"/>
              </a:ext>
            </a:extLst>
          </p:cNvPr>
          <p:cNvSpPr txBox="1"/>
          <p:nvPr/>
        </p:nvSpPr>
        <p:spPr>
          <a:xfrm>
            <a:off x="576086" y="3523019"/>
            <a:ext cx="1619250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/>
              <a:t>3,5</a:t>
            </a:r>
          </a:p>
          <a:p>
            <a:pPr algn="ctr">
              <a:lnSpc>
                <a:spcPct val="85000"/>
              </a:lnSpc>
            </a:pPr>
            <a:r>
              <a:rPr lang="en-US" sz="1600" dirty="0"/>
              <a:t>BILLION</a:t>
            </a:r>
            <a:endParaRPr lang="fi-FI" sz="16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1C4C01-F7A6-42FE-B41B-CD918B557E25}"/>
              </a:ext>
            </a:extLst>
          </p:cNvPr>
          <p:cNvSpPr txBox="1"/>
          <p:nvPr/>
        </p:nvSpPr>
        <p:spPr>
          <a:xfrm>
            <a:off x="2832850" y="3523019"/>
            <a:ext cx="1619250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/>
              <a:t>0,4</a:t>
            </a:r>
          </a:p>
          <a:p>
            <a:pPr algn="ctr">
              <a:lnSpc>
                <a:spcPct val="85000"/>
              </a:lnSpc>
            </a:pPr>
            <a:r>
              <a:rPr lang="en-US" sz="1600" dirty="0"/>
              <a:t>BILLION</a:t>
            </a:r>
            <a:endParaRPr lang="fi-FI" sz="16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B1C4C01-F7A6-42FE-B41B-CD918B557E25}"/>
              </a:ext>
            </a:extLst>
          </p:cNvPr>
          <p:cNvSpPr txBox="1"/>
          <p:nvPr/>
        </p:nvSpPr>
        <p:spPr>
          <a:xfrm>
            <a:off x="5188103" y="3523019"/>
            <a:ext cx="1619250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/>
              <a:t>1,0</a:t>
            </a:r>
          </a:p>
          <a:p>
            <a:pPr algn="ctr">
              <a:lnSpc>
                <a:spcPct val="85000"/>
              </a:lnSpc>
            </a:pPr>
            <a:r>
              <a:rPr lang="en-US" sz="1600" dirty="0"/>
              <a:t>BILLION</a:t>
            </a:r>
            <a:endParaRPr lang="fi-FI" sz="1600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B1C4C01-F7A6-42FE-B41B-CD918B557E25}"/>
              </a:ext>
            </a:extLst>
          </p:cNvPr>
          <p:cNvSpPr txBox="1"/>
          <p:nvPr/>
        </p:nvSpPr>
        <p:spPr>
          <a:xfrm>
            <a:off x="7588696" y="3523019"/>
            <a:ext cx="1619250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/>
              <a:t>16,0</a:t>
            </a:r>
          </a:p>
          <a:p>
            <a:pPr algn="ctr">
              <a:lnSpc>
                <a:spcPct val="85000"/>
              </a:lnSpc>
            </a:pPr>
            <a:r>
              <a:rPr lang="en-US" sz="1600" dirty="0"/>
              <a:t>BILLION</a:t>
            </a:r>
            <a:endParaRPr lang="fi-FI" sz="16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B1C4C01-F7A6-42FE-B41B-CD918B557E25}"/>
              </a:ext>
            </a:extLst>
          </p:cNvPr>
          <p:cNvSpPr txBox="1"/>
          <p:nvPr/>
        </p:nvSpPr>
        <p:spPr>
          <a:xfrm>
            <a:off x="9867278" y="3523019"/>
            <a:ext cx="1619250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/>
              <a:t>4,6</a:t>
            </a:r>
          </a:p>
          <a:p>
            <a:pPr algn="ctr">
              <a:lnSpc>
                <a:spcPct val="85000"/>
              </a:lnSpc>
            </a:pPr>
            <a:r>
              <a:rPr lang="en-US" sz="1600" dirty="0"/>
              <a:t>BILLION</a:t>
            </a:r>
            <a:endParaRPr lang="fi-FI" sz="1600" b="1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9580478" y="2009835"/>
            <a:ext cx="2105472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580478" y="2733044"/>
            <a:ext cx="2105472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9580478" y="4354026"/>
            <a:ext cx="2105472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9580478" y="5397757"/>
            <a:ext cx="2105472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6FB99B0B-3E24-4E1B-A3E1-F390640F8215}"/>
              </a:ext>
            </a:extLst>
          </p:cNvPr>
          <p:cNvSpPr txBox="1"/>
          <p:nvPr/>
        </p:nvSpPr>
        <p:spPr>
          <a:xfrm>
            <a:off x="4979598" y="2192718"/>
            <a:ext cx="1952169" cy="33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/>
              <a:t>“Fast growth”</a:t>
            </a:r>
            <a:endParaRPr lang="fi-FI" b="1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20" y="2964530"/>
            <a:ext cx="1193800" cy="52070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0" y="2964530"/>
            <a:ext cx="762000" cy="5207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25" y="2964530"/>
            <a:ext cx="546100" cy="5207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258" y="2964530"/>
            <a:ext cx="762000" cy="5207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78" y="2964530"/>
            <a:ext cx="546100" cy="520700"/>
          </a:xfrm>
          <a:prstGeom prst="rect">
            <a:avLst/>
          </a:prstGeom>
        </p:spPr>
      </p:pic>
      <p:cxnSp>
        <p:nvCxnSpPr>
          <p:cNvPr id="105" name="Straight Connector 104"/>
          <p:cNvCxnSpPr/>
          <p:nvPr/>
        </p:nvCxnSpPr>
        <p:spPr>
          <a:xfrm>
            <a:off x="9580478" y="5949950"/>
            <a:ext cx="2105472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FB1C4C01-F7A6-42FE-B41B-CD918B557E25}"/>
              </a:ext>
            </a:extLst>
          </p:cNvPr>
          <p:cNvSpPr txBox="1"/>
          <p:nvPr/>
        </p:nvSpPr>
        <p:spPr>
          <a:xfrm>
            <a:off x="572741" y="5457693"/>
            <a:ext cx="1619250" cy="41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/>
              <a:t>Source: </a:t>
            </a:r>
          </a:p>
          <a:p>
            <a:pPr algn="ctr">
              <a:lnSpc>
                <a:spcPct val="85000"/>
              </a:lnSpc>
            </a:pPr>
            <a:r>
              <a:rPr lang="en-US" sz="1200" dirty="0"/>
              <a:t>Gartner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B1C4C01-F7A6-42FE-B41B-CD918B557E25}"/>
              </a:ext>
            </a:extLst>
          </p:cNvPr>
          <p:cNvSpPr txBox="1"/>
          <p:nvPr/>
        </p:nvSpPr>
        <p:spPr>
          <a:xfrm>
            <a:off x="2832850" y="5457693"/>
            <a:ext cx="1619250" cy="41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/>
              <a:t>Source: </a:t>
            </a:r>
          </a:p>
          <a:p>
            <a:pPr algn="ctr">
              <a:lnSpc>
                <a:spcPct val="85000"/>
              </a:lnSpc>
            </a:pPr>
            <a:r>
              <a:rPr lang="en-US" sz="1200" dirty="0"/>
              <a:t>Gartner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B1C4C01-F7A6-42FE-B41B-CD918B557E25}"/>
              </a:ext>
            </a:extLst>
          </p:cNvPr>
          <p:cNvSpPr txBox="1"/>
          <p:nvPr/>
        </p:nvSpPr>
        <p:spPr>
          <a:xfrm>
            <a:off x="5146057" y="5457693"/>
            <a:ext cx="1619250" cy="41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/>
              <a:t>Source: </a:t>
            </a:r>
          </a:p>
          <a:p>
            <a:pPr algn="ctr">
              <a:lnSpc>
                <a:spcPct val="85000"/>
              </a:lnSpc>
            </a:pPr>
            <a:r>
              <a:rPr lang="en-US" sz="1200" dirty="0"/>
              <a:t>IDC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1C4C01-F7A6-42FE-B41B-CD918B557E25}"/>
              </a:ext>
            </a:extLst>
          </p:cNvPr>
          <p:cNvSpPr txBox="1"/>
          <p:nvPr/>
        </p:nvSpPr>
        <p:spPr>
          <a:xfrm>
            <a:off x="7588696" y="5457693"/>
            <a:ext cx="1619250" cy="41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/>
              <a:t>Source: </a:t>
            </a:r>
            <a:r>
              <a:rPr lang="en-US" sz="1200" dirty="0" err="1"/>
              <a:t>Markets&amp;Markets</a:t>
            </a:r>
            <a:endParaRPr lang="en-US" sz="12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B1C4C01-F7A6-42FE-B41B-CD918B557E25}"/>
              </a:ext>
            </a:extLst>
          </p:cNvPr>
          <p:cNvSpPr txBox="1"/>
          <p:nvPr/>
        </p:nvSpPr>
        <p:spPr>
          <a:xfrm>
            <a:off x="9894633" y="5457693"/>
            <a:ext cx="1619250" cy="41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/>
              <a:t>Source: </a:t>
            </a:r>
          </a:p>
          <a:p>
            <a:pPr algn="ctr">
              <a:lnSpc>
                <a:spcPct val="85000"/>
              </a:lnSpc>
            </a:pPr>
            <a:r>
              <a:rPr lang="en-US" sz="1200" dirty="0"/>
              <a:t>Gartner</a:t>
            </a:r>
          </a:p>
        </p:txBody>
      </p:sp>
      <p:cxnSp>
        <p:nvCxnSpPr>
          <p:cNvPr id="112" name="Straight Connector 111"/>
          <p:cNvCxnSpPr/>
          <p:nvPr/>
        </p:nvCxnSpPr>
        <p:spPr>
          <a:xfrm>
            <a:off x="515938" y="2009835"/>
            <a:ext cx="8858814" cy="8313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515938" y="2716938"/>
            <a:ext cx="8858814" cy="8313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15938" y="4345713"/>
            <a:ext cx="8858814" cy="8313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515938" y="5387601"/>
            <a:ext cx="8858814" cy="8313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515938" y="5945793"/>
            <a:ext cx="8858814" cy="8313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3075DA-AB2D-4F93-82DE-65289298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A5D6-89A6-46C6-AF6D-7C6207E5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8000" b="0" dirty="0">
                <a:solidFill>
                  <a:schemeClr val="tx1"/>
                </a:solidFill>
              </a:rPr>
              <a:t>F-SECURE’S</a:t>
            </a:r>
            <a:r>
              <a:rPr lang="fi-FI" sz="8000" b="0" dirty="0"/>
              <a:t> </a:t>
            </a:r>
            <a:br>
              <a:rPr lang="fi-FI" sz="8000" b="0" dirty="0"/>
            </a:br>
            <a:r>
              <a:rPr lang="en-US" sz="8000" b="0" dirty="0"/>
              <a:t>strategic</a:t>
            </a:r>
            <a:r>
              <a:rPr lang="fi-FI" sz="8000" b="0" dirty="0"/>
              <a:t> </a:t>
            </a:r>
            <a:br>
              <a:rPr lang="fi-FI" sz="8000" b="0" dirty="0"/>
            </a:br>
            <a:r>
              <a:rPr lang="en-US" sz="8000" b="0" dirty="0"/>
              <a:t>focus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7219F1-0999-434D-AB05-49CD67EF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C131C-6CF5-404F-A168-67EC1294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939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412" y="3123801"/>
            <a:ext cx="1876609" cy="1876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369" y="884569"/>
            <a:ext cx="11160124" cy="589393"/>
          </a:xfrm>
        </p:spPr>
        <p:txBody>
          <a:bodyPr/>
          <a:lstStyle/>
          <a:p>
            <a:r>
              <a:rPr lang="en-US" sz="4800" dirty="0"/>
              <a:t>EXPANSION OF F-SECURE’s OFFERING 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297693" y="5528690"/>
            <a:ext cx="3368801" cy="0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1" idx="2"/>
          </p:cNvCxnSpPr>
          <p:nvPr/>
        </p:nvCxnSpPr>
        <p:spPr>
          <a:xfrm>
            <a:off x="515938" y="5528690"/>
            <a:ext cx="774703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722868" y="5430035"/>
            <a:ext cx="197310" cy="1973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62975" y="5430035"/>
            <a:ext cx="197310" cy="1973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10" y="5627345"/>
            <a:ext cx="3283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b="1" dirty="0">
                <a:solidFill>
                  <a:schemeClr val="tx2"/>
                </a:solidFill>
              </a:rPr>
              <a:t>–</a:t>
            </a:r>
            <a:r>
              <a:rPr lang="fi-FI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2015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1524" y="5627345"/>
            <a:ext cx="4540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tx2"/>
                </a:solidFill>
              </a:rPr>
              <a:t>2015</a:t>
            </a:r>
            <a:r>
              <a:rPr lang="mr-IN" b="1" dirty="0">
                <a:solidFill>
                  <a:schemeClr val="tx2"/>
                </a:solidFill>
              </a:rPr>
              <a:t>–</a:t>
            </a:r>
            <a:r>
              <a:rPr lang="en-US" b="1" dirty="0">
                <a:solidFill>
                  <a:schemeClr val="tx2"/>
                </a:solidFill>
              </a:rPr>
              <a:t>2017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1630" y="5609678"/>
            <a:ext cx="332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tx2"/>
                </a:solidFill>
              </a:rPr>
              <a:t>2018</a:t>
            </a:r>
            <a:r>
              <a:rPr lang="mr-IN" b="1" dirty="0">
                <a:solidFill>
                  <a:schemeClr val="tx2"/>
                </a:solidFill>
              </a:rPr>
              <a:t> –</a:t>
            </a:r>
            <a:r>
              <a:rPr lang="fi-FI" b="1" dirty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2" name="Straight Connector 41"/>
          <p:cNvCxnSpPr>
            <a:stCxn id="10" idx="0"/>
          </p:cNvCxnSpPr>
          <p:nvPr/>
        </p:nvCxnSpPr>
        <p:spPr>
          <a:xfrm flipV="1">
            <a:off x="3821523" y="2270363"/>
            <a:ext cx="0" cy="3159672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361630" y="2270363"/>
            <a:ext cx="3304863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tx2"/>
                </a:solidFill>
              </a:rPr>
              <a:t>INTEGRATED SECURITY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SUITE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8361630" y="2270363"/>
            <a:ext cx="0" cy="3159674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35CC981-2195-46D9-86E6-B175CE9522F7}"/>
              </a:ext>
            </a:extLst>
          </p:cNvPr>
          <p:cNvSpPr txBox="1"/>
          <p:nvPr/>
        </p:nvSpPr>
        <p:spPr>
          <a:xfrm>
            <a:off x="4347712" y="3601643"/>
            <a:ext cx="903097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50" dirty="0"/>
              <a:t>F-Secure Radar</a:t>
            </a:r>
            <a:endParaRPr lang="fi-FI" sz="10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D392EA-EAC4-4E17-9289-61B19BFD0B3A}"/>
              </a:ext>
            </a:extLst>
          </p:cNvPr>
          <p:cNvSpPr txBox="1"/>
          <p:nvPr/>
        </p:nvSpPr>
        <p:spPr>
          <a:xfrm>
            <a:off x="4311694" y="4799438"/>
            <a:ext cx="975132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50" dirty="0"/>
              <a:t>Cyber security services</a:t>
            </a:r>
            <a:endParaRPr lang="fi-FI" sz="10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6DC0B4-5CF5-42EA-9166-1FCCF341AFD8}"/>
              </a:ext>
            </a:extLst>
          </p:cNvPr>
          <p:cNvSpPr txBox="1"/>
          <p:nvPr/>
        </p:nvSpPr>
        <p:spPr>
          <a:xfrm>
            <a:off x="7036574" y="3610975"/>
            <a:ext cx="975132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50" dirty="0"/>
              <a:t>Endpoint protection</a:t>
            </a:r>
            <a:endParaRPr lang="fi-FI" sz="10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2DA0F8-3632-4D0C-B511-D3DF655785C1}"/>
              </a:ext>
            </a:extLst>
          </p:cNvPr>
          <p:cNvSpPr txBox="1"/>
          <p:nvPr/>
        </p:nvSpPr>
        <p:spPr>
          <a:xfrm>
            <a:off x="6946814" y="4799438"/>
            <a:ext cx="1154653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50" dirty="0"/>
              <a:t>Rapid Detection Service</a:t>
            </a:r>
            <a:endParaRPr lang="fi-FI" sz="1050" dirty="0"/>
          </a:p>
        </p:txBody>
      </p:sp>
      <p:sp>
        <p:nvSpPr>
          <p:cNvPr id="39" name="TextBox 38"/>
          <p:cNvSpPr txBox="1"/>
          <p:nvPr/>
        </p:nvSpPr>
        <p:spPr>
          <a:xfrm>
            <a:off x="455968" y="2270363"/>
            <a:ext cx="3365555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tx2"/>
                </a:solidFill>
              </a:rPr>
              <a:t>ENDPOINT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tx2"/>
                </a:solidFill>
              </a:rPr>
              <a:t>PROTECTION ONLY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49B055-8CEE-4A98-A17E-DCBB8B30C3E1}"/>
              </a:ext>
            </a:extLst>
          </p:cNvPr>
          <p:cNvSpPr txBox="1"/>
          <p:nvPr/>
        </p:nvSpPr>
        <p:spPr>
          <a:xfrm>
            <a:off x="4788798" y="2270363"/>
            <a:ext cx="2654609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tx2"/>
                </a:solidFill>
              </a:rPr>
              <a:t>COMPREHENSIVE CYBER SECURITY OFFERING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85" y="3033409"/>
            <a:ext cx="518551" cy="5476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85" y="4252088"/>
            <a:ext cx="518551" cy="5476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73" y="4327831"/>
            <a:ext cx="411734" cy="4719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94" y="3802084"/>
            <a:ext cx="603685" cy="5200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25" y="3323846"/>
            <a:ext cx="2059375" cy="150634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93" y="3123131"/>
            <a:ext cx="626094" cy="4579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13" y="2899344"/>
            <a:ext cx="2366896" cy="23553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84002-3001-4420-99A3-0E7C2259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967C1-FC15-4CBF-BDF4-AECD0A8E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3369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30">
            <a:extLst>
              <a:ext uri="{FF2B5EF4-FFF2-40B4-BE49-F238E27FC236}">
                <a16:creationId xmlns:a16="http://schemas.microsoft.com/office/drawing/2014/main" id="{EADB28B8-85A0-4FEF-8A63-BC3B15D9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6" y="1707107"/>
            <a:ext cx="740568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76AE4F-25EF-4228-97E7-253F1363DD1E}"/>
              </a:ext>
            </a:extLst>
          </p:cNvPr>
          <p:cNvSpPr txBox="1"/>
          <p:nvPr/>
        </p:nvSpPr>
        <p:spPr>
          <a:xfrm>
            <a:off x="4106069" y="11173369"/>
            <a:ext cx="5700712" cy="647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All of which are great opportunities, as we have an excellent channel (operators) to reach them</a:t>
            </a:r>
            <a:endParaRPr lang="fi-FI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CBE495-85F0-4D06-A5B2-F5D3F728CA61}"/>
              </a:ext>
            </a:extLst>
          </p:cNvPr>
          <p:cNvSpPr txBox="1"/>
          <p:nvPr/>
        </p:nvSpPr>
        <p:spPr>
          <a:xfrm>
            <a:off x="21431" y="11951244"/>
            <a:ext cx="8188325" cy="563563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And finally we can also monetize (some of) the solutions  in the consumer market – where there are also additional upsides with our good offering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B78CDA-0578-49A2-B0E7-6A6AA388AE6F}"/>
              </a:ext>
            </a:extLst>
          </p:cNvPr>
          <p:cNvSpPr txBox="1"/>
          <p:nvPr/>
        </p:nvSpPr>
        <p:spPr>
          <a:xfrm>
            <a:off x="21431" y="11127332"/>
            <a:ext cx="2035175" cy="328612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But that’s not all!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0205D706-8136-40D0-8625-882D53183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25995"/>
            <a:ext cx="10680700" cy="979487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chemeClr val="accent1"/>
                </a:solidFill>
              </a:rPr>
              <a:t>Enterprise-Grade cyber security </a:t>
            </a:r>
            <a:br>
              <a:rPr lang="en-US" sz="4800" dirty="0">
                <a:solidFill>
                  <a:schemeClr val="accent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for the mid-market</a:t>
            </a:r>
          </a:p>
        </p:txBody>
      </p:sp>
      <p:pic>
        <p:nvPicPr>
          <p:cNvPr id="130060" name="Picture 21">
            <a:extLst>
              <a:ext uri="{FF2B5EF4-FFF2-40B4-BE49-F238E27FC236}">
                <a16:creationId xmlns:a16="http://schemas.microsoft.com/office/drawing/2014/main" id="{05CC1344-79EB-48BE-ACBC-344EEA3A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544" y="3026319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24D7291-08DC-4C3F-B804-2919C05B4FC1}"/>
              </a:ext>
            </a:extLst>
          </p:cNvPr>
          <p:cNvSpPr/>
          <p:nvPr/>
        </p:nvSpPr>
        <p:spPr>
          <a:xfrm>
            <a:off x="1811329" y="2948394"/>
            <a:ext cx="8625118" cy="8625118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2253664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2000" b="1"/>
              <a:t>MID-MARKET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025B7C-7D77-4368-97AC-A2C028AE40A7}"/>
              </a:ext>
            </a:extLst>
          </p:cNvPr>
          <p:cNvSpPr/>
          <p:nvPr/>
        </p:nvSpPr>
        <p:spPr>
          <a:xfrm rot="2217441">
            <a:off x="1789042" y="3263310"/>
            <a:ext cx="8874850" cy="9282068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2253664"/>
              </a:avLst>
            </a:prstTxWarp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/>
              <a:t>LARGE ENTERPRISES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C73823-35A1-45D3-B969-BB0D25BDFDC7}"/>
              </a:ext>
            </a:extLst>
          </p:cNvPr>
          <p:cNvSpPr/>
          <p:nvPr/>
        </p:nvSpPr>
        <p:spPr>
          <a:xfrm rot="19485688">
            <a:off x="1509458" y="3362820"/>
            <a:ext cx="8874850" cy="9048119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2253664"/>
              </a:avLst>
            </a:prstTxWarp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/>
              <a:t>SMALL BUSINESS</a:t>
            </a:r>
          </a:p>
        </p:txBody>
      </p:sp>
      <p:sp>
        <p:nvSpPr>
          <p:cNvPr id="130064" name="Rectangle 25">
            <a:extLst>
              <a:ext uri="{FF2B5EF4-FFF2-40B4-BE49-F238E27FC236}">
                <a16:creationId xmlns:a16="http://schemas.microsoft.com/office/drawing/2014/main" id="{54FC4F87-24EA-447E-A30A-63A3FE891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131" y="5901282"/>
            <a:ext cx="809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1800"/>
              <a:t>Privacy</a:t>
            </a:r>
          </a:p>
        </p:txBody>
      </p:sp>
      <p:sp>
        <p:nvSpPr>
          <p:cNvPr id="130065" name="Rectangle 26">
            <a:extLst>
              <a:ext uri="{FF2B5EF4-FFF2-40B4-BE49-F238E27FC236}">
                <a16:creationId xmlns:a16="http://schemas.microsoft.com/office/drawing/2014/main" id="{BEBB6782-387D-4B79-8171-05CA71D6A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131" y="5901282"/>
            <a:ext cx="75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1800"/>
              <a:t>Family</a:t>
            </a:r>
          </a:p>
        </p:txBody>
      </p:sp>
      <p:sp>
        <p:nvSpPr>
          <p:cNvPr id="130066" name="Rectangle 27">
            <a:extLst>
              <a:ext uri="{FF2B5EF4-FFF2-40B4-BE49-F238E27FC236}">
                <a16:creationId xmlns:a16="http://schemas.microsoft.com/office/drawing/2014/main" id="{E30694C1-3B20-4954-BFD8-3E43A7675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0506" y="5901282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FSecure Office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Secure Office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Secure Office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FSecure Office" panose="02000000000000000000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1800"/>
              <a:t>Connected home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53DCFA-5419-4BE6-BAE6-9AD57B7EBA97}"/>
              </a:ext>
            </a:extLst>
          </p:cNvPr>
          <p:cNvSpPr/>
          <p:nvPr/>
        </p:nvSpPr>
        <p:spPr>
          <a:xfrm>
            <a:off x="2734873" y="4926544"/>
            <a:ext cx="6778030" cy="6778030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2253664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2000" b="1"/>
              <a:t>CONSUMERS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55CDF3-00F6-41BB-8D75-6DBB48869A69}"/>
              </a:ext>
            </a:extLst>
          </p:cNvPr>
          <p:cNvSpPr/>
          <p:nvPr/>
        </p:nvSpPr>
        <p:spPr>
          <a:xfrm>
            <a:off x="2116670" y="4526310"/>
            <a:ext cx="8014436" cy="8165072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2253664"/>
              </a:avLst>
            </a:prstTxWarp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SHARED SECURITY TECHNOLOGY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EFC4AB-321E-4E4B-BD3F-058C6C7C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3FFFA7-136E-47D8-9544-A0905E4C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7393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FA8D-8CA9-4775-8C04-3BEAE716D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26" y="549275"/>
            <a:ext cx="11160124" cy="1121568"/>
          </a:xfrm>
        </p:spPr>
        <p:txBody>
          <a:bodyPr/>
          <a:lstStyle/>
          <a:p>
            <a:r>
              <a:rPr lang="en-US" sz="4800" dirty="0"/>
              <a:t>MID-MARKET HAS BROADER NEEDS &amp; </a:t>
            </a:r>
            <a:br>
              <a:rPr lang="en-US" sz="4800" dirty="0"/>
            </a:br>
            <a:r>
              <a:rPr lang="en-US" sz="4800" dirty="0">
                <a:solidFill>
                  <a:schemeClr val="tx1"/>
                </a:solidFill>
              </a:rPr>
              <a:t>MORE CAPACITY TO SPEND</a:t>
            </a:r>
            <a:endParaRPr lang="fi-FI" sz="4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5938" y="2453808"/>
            <a:ext cx="11160124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5938" y="3573748"/>
            <a:ext cx="11160124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5938" y="4738821"/>
            <a:ext cx="11160124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5938" y="5850105"/>
            <a:ext cx="11160124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38640" y="2322627"/>
            <a:ext cx="2237422" cy="1315295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Endpoint protection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0" y="3499061"/>
            <a:ext cx="3294062" cy="1315296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r"/>
            <a:r>
              <a:rPr lang="en-US" sz="2400" b="1">
                <a:solidFill>
                  <a:schemeClr val="accent1"/>
                </a:solidFill>
              </a:rPr>
              <a:t>Best of Suite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0" y="4628274"/>
            <a:ext cx="3294062" cy="1315296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r"/>
            <a:r>
              <a:rPr lang="en-US" sz="2400" b="1" dirty="0">
                <a:solidFill>
                  <a:schemeClr val="accent1"/>
                </a:solidFill>
              </a:rPr>
              <a:t>Best of Breed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2662072"/>
            <a:ext cx="637149" cy="6371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26" y="3810115"/>
            <a:ext cx="637149" cy="6371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26" y="4977929"/>
            <a:ext cx="637149" cy="63714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09114" y="2622885"/>
            <a:ext cx="2271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SMALL COMPANIES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9114" y="2950093"/>
            <a:ext cx="126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chemeClr val="accent1"/>
                </a:solidFill>
              </a:rPr>
              <a:t>25</a:t>
            </a:r>
            <a:r>
              <a:rPr lang="mr-IN" sz="2400" b="1">
                <a:solidFill>
                  <a:schemeClr val="accent1"/>
                </a:solidFill>
              </a:rPr>
              <a:t>–</a:t>
            </a:r>
            <a:r>
              <a:rPr lang="fi-FI" sz="2400" b="1">
                <a:solidFill>
                  <a:schemeClr val="accent1"/>
                </a:solidFill>
              </a:rPr>
              <a:t>200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42269" y="3050163"/>
            <a:ext cx="1269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>
                <a:solidFill>
                  <a:schemeClr val="accent1"/>
                </a:solidFill>
              </a:rPr>
              <a:t>seats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9114" y="3768687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MID-MARKET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09114" y="4092752"/>
            <a:ext cx="149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>
                <a:solidFill>
                  <a:schemeClr val="accent1"/>
                </a:solidFill>
              </a:rPr>
              <a:t>200</a:t>
            </a:r>
            <a:r>
              <a:rPr lang="mr-IN" sz="2400" b="1">
                <a:solidFill>
                  <a:schemeClr val="accent1"/>
                </a:solidFill>
              </a:rPr>
              <a:t>–</a:t>
            </a:r>
            <a:r>
              <a:rPr lang="is-IS" sz="2400" b="1">
                <a:solidFill>
                  <a:schemeClr val="accent1"/>
                </a:solidFill>
              </a:rPr>
              <a:t>5000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57770" y="4188980"/>
            <a:ext cx="126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seats</a:t>
            </a:r>
          </a:p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09114" y="4936687"/>
            <a:ext cx="1601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ENTERPRISES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09114" y="5276311"/>
            <a:ext cx="126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chemeClr val="accent1"/>
                </a:solidFill>
              </a:rPr>
              <a:t>+5000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76810" y="5380773"/>
            <a:ext cx="1269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>
                <a:solidFill>
                  <a:schemeClr val="accent1"/>
                </a:solidFill>
              </a:rPr>
              <a:t>seats</a:t>
            </a: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2748931"/>
            <a:ext cx="457200" cy="457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0" y="3928109"/>
            <a:ext cx="673100" cy="457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025" y="5111112"/>
            <a:ext cx="889000" cy="4572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627123" y="2312899"/>
            <a:ext cx="2237422" cy="1315295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3200"/>
              <a:t>1k</a:t>
            </a:r>
            <a:r>
              <a:rPr lang="mr-IN" sz="3200"/>
              <a:t>–</a:t>
            </a:r>
            <a:r>
              <a:rPr lang="en-US" sz="3200"/>
              <a:t>10k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7123" y="3501261"/>
            <a:ext cx="2237422" cy="1315295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3200"/>
              <a:t>100k</a:t>
            </a:r>
            <a:r>
              <a:rPr lang="mr-IN" sz="3200"/>
              <a:t>–</a:t>
            </a:r>
            <a:r>
              <a:rPr lang="en-US" sz="3200"/>
              <a:t>1M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27123" y="4632112"/>
            <a:ext cx="2237422" cy="1315295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3200"/>
              <a:t>1M</a:t>
            </a:r>
            <a:r>
              <a:rPr lang="mr-IN" sz="3200"/>
              <a:t>–</a:t>
            </a:r>
            <a:r>
              <a:rPr lang="en-US" sz="3200"/>
              <a:t>5M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5350" y="2104551"/>
            <a:ext cx="2268175" cy="38528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US" sz="1400" dirty="0"/>
              <a:t>Company size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79545" y="2102694"/>
            <a:ext cx="3853134" cy="38714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1400" dirty="0"/>
              <a:t>Available budget*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8E8064-9EBB-4228-BB94-43775A96289C}"/>
              </a:ext>
            </a:extLst>
          </p:cNvPr>
          <p:cNvSpPr txBox="1"/>
          <p:nvPr/>
        </p:nvSpPr>
        <p:spPr>
          <a:xfrm>
            <a:off x="9696251" y="2123465"/>
            <a:ext cx="1955095" cy="38714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400" dirty="0"/>
              <a:t>Customer focus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297B18-EE20-4E24-BAA5-948E1272EC8E}"/>
              </a:ext>
            </a:extLst>
          </p:cNvPr>
          <p:cNvSpPr/>
          <p:nvPr/>
        </p:nvSpPr>
        <p:spPr>
          <a:xfrm>
            <a:off x="451040" y="5894275"/>
            <a:ext cx="1670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* SOURCE: SANS institute</a:t>
            </a:r>
            <a:endParaRPr lang="fi-FI" sz="12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F26C958-F55F-4C1C-8840-382897CA59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6170" y="3877073"/>
            <a:ext cx="533400" cy="533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2C595-42E2-4F39-98D5-F9477D2C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30th F-Secure Annual General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F088D-60B1-4423-8C5A-9E9348DB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D28D-79A6-4EC7-ADA6-1F74D6C7DE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14174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F-Secure Red">
  <a:themeElements>
    <a:clrScheme name="F-Secure">
      <a:dk1>
        <a:srgbClr val="000000"/>
      </a:dk1>
      <a:lt1>
        <a:srgbClr val="FFFFFF"/>
      </a:lt1>
      <a:dk2>
        <a:srgbClr val="FF3334"/>
      </a:dk2>
      <a:lt2>
        <a:srgbClr val="EEECE1"/>
      </a:lt2>
      <a:accent1>
        <a:srgbClr val="FF3334"/>
      </a:accent1>
      <a:accent2>
        <a:srgbClr val="00BAFF"/>
      </a:accent2>
      <a:accent3>
        <a:srgbClr val="FFED00"/>
      </a:accent3>
      <a:accent4>
        <a:srgbClr val="00EDAB"/>
      </a:accent4>
      <a:accent5>
        <a:srgbClr val="BFBFBF"/>
      </a:accent5>
      <a:accent6>
        <a:srgbClr val="AB33FF"/>
      </a:accent6>
      <a:hlink>
        <a:srgbClr val="000000"/>
      </a:hlink>
      <a:folHlink>
        <a:srgbClr val="EDEDED"/>
      </a:folHlink>
    </a:clrScheme>
    <a:fontScheme name="F-Secure Office">
      <a:majorFont>
        <a:latin typeface="FSecure Office"/>
        <a:ea typeface=""/>
        <a:cs typeface=""/>
      </a:majorFont>
      <a:minorFont>
        <a:latin typeface="FSecur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65EEF33-E3FD-4969-8D19-0A60F56AB757}" vid="{7FF60D8D-1876-41F2-AC9F-83187AD0B000}"/>
    </a:ext>
  </a:extLst>
</a:theme>
</file>

<file path=ppt/theme/theme2.xml><?xml version="1.0" encoding="utf-8"?>
<a:theme xmlns:a="http://schemas.openxmlformats.org/drawingml/2006/main" name="1_F-Secure Black">
  <a:themeElements>
    <a:clrScheme name="F-Secure color palette">
      <a:dk1>
        <a:srgbClr val="000000"/>
      </a:dk1>
      <a:lt1>
        <a:srgbClr val="FFFFFF"/>
      </a:lt1>
      <a:dk2>
        <a:srgbClr val="FF3334"/>
      </a:dk2>
      <a:lt2>
        <a:srgbClr val="EEECE1"/>
      </a:lt2>
      <a:accent1>
        <a:srgbClr val="AB33FF"/>
      </a:accent1>
      <a:accent2>
        <a:srgbClr val="00BAFF"/>
      </a:accent2>
      <a:accent3>
        <a:srgbClr val="FFED00"/>
      </a:accent3>
      <a:accent4>
        <a:srgbClr val="00EDAB"/>
      </a:accent4>
      <a:accent5>
        <a:srgbClr val="BFBFBF"/>
      </a:accent5>
      <a:accent6>
        <a:srgbClr val="EDEDED"/>
      </a:accent6>
      <a:hlink>
        <a:srgbClr val="000000"/>
      </a:hlink>
      <a:folHlink>
        <a:srgbClr val="EDEDED"/>
      </a:folHlink>
    </a:clrScheme>
    <a:fontScheme name="F-Secure Office">
      <a:majorFont>
        <a:latin typeface="FSecure Office"/>
        <a:ea typeface=""/>
        <a:cs typeface=""/>
      </a:majorFont>
      <a:minorFont>
        <a:latin typeface="FSecur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65EEF33-E3FD-4969-8D19-0A60F56AB757}" vid="{C76B7EE4-DDEC-4293-A4FD-F95F4355CFF3}"/>
    </a:ext>
  </a:extLst>
</a:theme>
</file>

<file path=ppt/theme/theme3.xml><?xml version="1.0" encoding="utf-8"?>
<a:theme xmlns:a="http://schemas.openxmlformats.org/drawingml/2006/main" name="F-Secure Cyan">
  <a:themeElements>
    <a:clrScheme name="F-Secure color palette">
      <a:dk1>
        <a:srgbClr val="000000"/>
      </a:dk1>
      <a:lt1>
        <a:srgbClr val="FFFFFF"/>
      </a:lt1>
      <a:dk2>
        <a:srgbClr val="FF3334"/>
      </a:dk2>
      <a:lt2>
        <a:srgbClr val="EEECE1"/>
      </a:lt2>
      <a:accent1>
        <a:srgbClr val="AB33FF"/>
      </a:accent1>
      <a:accent2>
        <a:srgbClr val="00BAFF"/>
      </a:accent2>
      <a:accent3>
        <a:srgbClr val="FFED00"/>
      </a:accent3>
      <a:accent4>
        <a:srgbClr val="00EDAB"/>
      </a:accent4>
      <a:accent5>
        <a:srgbClr val="BFBFBF"/>
      </a:accent5>
      <a:accent6>
        <a:srgbClr val="EDEDED"/>
      </a:accent6>
      <a:hlink>
        <a:srgbClr val="000000"/>
      </a:hlink>
      <a:folHlink>
        <a:srgbClr val="EDEDED"/>
      </a:folHlink>
    </a:clrScheme>
    <a:fontScheme name="F-Secure Office">
      <a:majorFont>
        <a:latin typeface="FSecure Office"/>
        <a:ea typeface=""/>
        <a:cs typeface=""/>
      </a:majorFont>
      <a:minorFont>
        <a:latin typeface="FSecur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65EEF33-E3FD-4969-8D19-0A60F56AB757}" vid="{94092EE4-358C-499D-9ED6-7A5307AF379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F-Secure 16-9_Office - LITE Template-1016</Template>
  <TotalTime>0</TotalTime>
  <Words>1293</Words>
  <Application>Microsoft Office PowerPoint</Application>
  <PresentationFormat>Widescreen</PresentationFormat>
  <Paragraphs>375</Paragraphs>
  <Slides>29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FSecure Sans Headline</vt:lpstr>
      <vt:lpstr>Arial</vt:lpstr>
      <vt:lpstr>Calibri</vt:lpstr>
      <vt:lpstr>FSecure Office</vt:lpstr>
      <vt:lpstr>FSecure Office Bold</vt:lpstr>
      <vt:lpstr>Symbol</vt:lpstr>
      <vt:lpstr>Times New Roman</vt:lpstr>
      <vt:lpstr>Wingdings</vt:lpstr>
      <vt:lpstr>F-Secure Red</vt:lpstr>
      <vt:lpstr>1_F-Secure Black</vt:lpstr>
      <vt:lpstr>F-Secure Cyan</vt:lpstr>
      <vt:lpstr>Chart</vt:lpstr>
      <vt:lpstr>REVIEW BY THE CEO</vt:lpstr>
      <vt:lpstr>F-SECURE’s Transformation CONTINUES</vt:lpstr>
      <vt:lpstr>Megatrends</vt:lpstr>
      <vt:lpstr>CORPORATE SECURITY CONTINUES  TO DRIVE THE GROWTH</vt:lpstr>
      <vt:lpstr>DIFFERENCES BETWEEN SEGMENTS</vt:lpstr>
      <vt:lpstr>F-SECURE’S  strategic  focus</vt:lpstr>
      <vt:lpstr>EXPANSION OF F-SECURE’s OFFERING </vt:lpstr>
      <vt:lpstr>Enterprise-Grade cyber security  for the mid-market</vt:lpstr>
      <vt:lpstr>MID-MARKET HAS BROADER NEEDS &amp;  MORE CAPACITY TO SPEND</vt:lpstr>
      <vt:lpstr>BROADER OFFERING EXPANDS  BUSINESS OPPORTUNITIES</vt:lpstr>
      <vt:lpstr>DETECTION CAPABILITIES OFFER  TWO FAST GROWTH MARKETS </vt:lpstr>
      <vt:lpstr>BRINGING TOGETHER ENDPOINT PROTECTION  AND DETECTION &amp; RESPONSE</vt:lpstr>
      <vt:lpstr>cOMBINATION OF MaN &amp; MACHINE OFFERS UNIQUE COMPETITIVE ADVANTAGE</vt:lpstr>
      <vt:lpstr>SCALABILITY THOUGH  A GLOBAL NETWORK OF PARTNERS</vt:lpstr>
      <vt:lpstr>CONSUMERS’ SECURITY NEEDS  ARE GETTING BROADER</vt:lpstr>
      <vt:lpstr>F-SECURE HAs A COMPETITIVE PORTFOLIO</vt:lpstr>
      <vt:lpstr>SYNERGIES ACROSS SEGMENTS</vt:lpstr>
      <vt:lpstr>F-Secure  Growth drivers</vt:lpstr>
      <vt:lpstr>F-SECURE’S  BUSINESS  PERFORMANCE  in 2017  </vt:lpstr>
      <vt:lpstr>IMPORTANT NUMBERS FROM 2017</vt:lpstr>
      <vt:lpstr>DEFERRED REVENUE  GROWS FASTER THAN REVENUE</vt:lpstr>
      <vt:lpstr>CORPORATE SECURITY CONTINUES  TO DRIVE GROWTH DESPITE SEASONALITY</vt:lpstr>
      <vt:lpstr>PowerPoint Presentation</vt:lpstr>
      <vt:lpstr>PowerPoint Presentation</vt:lpstr>
      <vt:lpstr>SOLID CASH FLOW &amp; DIVIDENDS </vt:lpstr>
      <vt:lpstr>OUTLOOK FOR 2018</vt:lpstr>
      <vt:lpstr>OUTLOOK FOR 2018-2021</vt:lpstr>
      <vt:lpstr>PowerPoint Presentation</vt:lpstr>
      <vt:lpstr>AT YOUR SIDE, WATCHING YOUR BACK.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ANNUAL GENERAL  MEETING</dc:title>
  <dc:creator>Pesola, Tapio</dc:creator>
  <cp:lastModifiedBy>Pesola, Tapio</cp:lastModifiedBy>
  <cp:revision>145</cp:revision>
  <cp:lastPrinted>2018-03-28T08:09:20Z</cp:lastPrinted>
  <dcterms:created xsi:type="dcterms:W3CDTF">2017-03-27T08:00:12Z</dcterms:created>
  <dcterms:modified xsi:type="dcterms:W3CDTF">2018-04-05T10:59:50Z</dcterms:modified>
</cp:coreProperties>
</file>