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730" r:id="rId2"/>
    <p:sldMasterId id="2147483756" r:id="rId3"/>
  </p:sldMasterIdLst>
  <p:notesMasterIdLst>
    <p:notesMasterId r:id="rId33"/>
  </p:notesMasterIdLst>
  <p:handoutMasterIdLst>
    <p:handoutMasterId r:id="rId34"/>
  </p:handoutMasterIdLst>
  <p:sldIdLst>
    <p:sldId id="259" r:id="rId4"/>
    <p:sldId id="321" r:id="rId5"/>
    <p:sldId id="322" r:id="rId6"/>
    <p:sldId id="324" r:id="rId7"/>
    <p:sldId id="329" r:id="rId8"/>
    <p:sldId id="287" r:id="rId9"/>
    <p:sldId id="348" r:id="rId10"/>
    <p:sldId id="325" r:id="rId11"/>
    <p:sldId id="331" r:id="rId12"/>
    <p:sldId id="332" r:id="rId13"/>
    <p:sldId id="333" r:id="rId14"/>
    <p:sldId id="334" r:id="rId15"/>
    <p:sldId id="335" r:id="rId16"/>
    <p:sldId id="336" r:id="rId17"/>
    <p:sldId id="339" r:id="rId18"/>
    <p:sldId id="341" r:id="rId19"/>
    <p:sldId id="337" r:id="rId20"/>
    <p:sldId id="338" r:id="rId21"/>
    <p:sldId id="285" r:id="rId22"/>
    <p:sldId id="317" r:id="rId23"/>
    <p:sldId id="342" r:id="rId24"/>
    <p:sldId id="343" r:id="rId25"/>
    <p:sldId id="344" r:id="rId26"/>
    <p:sldId id="345" r:id="rId27"/>
    <p:sldId id="298" r:id="rId28"/>
    <p:sldId id="346" r:id="rId29"/>
    <p:sldId id="347" r:id="rId30"/>
    <p:sldId id="270" r:id="rId31"/>
    <p:sldId id="307"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20"/>
    <a:srgbClr val="602320"/>
    <a:srgbClr val="DC6900"/>
    <a:srgbClr val="00BAFF"/>
    <a:srgbClr val="FF3334"/>
    <a:srgbClr val="7F7F7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55"/>
  </p:normalViewPr>
  <p:slideViewPr>
    <p:cSldViewPr snapToGrid="0">
      <p:cViewPr varScale="1">
        <p:scale>
          <a:sx n="110" d="100"/>
          <a:sy n="110" d="100"/>
        </p:scale>
        <p:origin x="582" y="102"/>
      </p:cViewPr>
      <p:guideLst/>
    </p:cSldViewPr>
  </p:slideViewPr>
  <p:notesTextViewPr>
    <p:cViewPr>
      <p:scale>
        <a:sx n="3" d="2"/>
        <a:sy n="3" d="2"/>
      </p:scale>
      <p:origin x="0" y="0"/>
    </p:cViewPr>
  </p:notesTextViewPr>
  <p:sorterViewPr>
    <p:cViewPr>
      <p:scale>
        <a:sx n="80" d="100"/>
        <a:sy n="80" d="100"/>
      </p:scale>
      <p:origin x="0" y="-1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00528117030897E-2"/>
          <c:y val="2.73180666643059E-2"/>
          <c:w val="0.93699165289351505"/>
          <c:h val="0.77789934794280902"/>
        </c:manualLayout>
      </c:layout>
      <c:barChart>
        <c:barDir val="col"/>
        <c:grouping val="stacked"/>
        <c:varyColors val="0"/>
        <c:ser>
          <c:idx val="0"/>
          <c:order val="0"/>
          <c:tx>
            <c:strRef>
              <c:f>Sheet1!$B$1</c:f>
              <c:strCache>
                <c:ptCount val="1"/>
                <c:pt idx="0">
                  <c:v>Kuluttajatietoturva</c:v>
                </c:pt>
              </c:strCache>
            </c:strRef>
          </c:tx>
          <c:spPr>
            <a:solidFill>
              <a:schemeClr val="accent2"/>
            </a:solidFill>
            <a:ln w="25251">
              <a:no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4.4260000000000002</c:v>
                </c:pt>
                <c:pt idx="1">
                  <c:v>4.5730000000000004</c:v>
                </c:pt>
                <c:pt idx="2">
                  <c:v>4.6529999999999996</c:v>
                </c:pt>
                <c:pt idx="3">
                  <c:v>4.774</c:v>
                </c:pt>
                <c:pt idx="4">
                  <c:v>4.8410000000000002</c:v>
                </c:pt>
                <c:pt idx="5">
                  <c:v>4.9089999999999998</c:v>
                </c:pt>
                <c:pt idx="6">
                  <c:v>4.9809999999999999</c:v>
                </c:pt>
              </c:numCache>
            </c:numRef>
          </c:val>
          <c:extLst>
            <c:ext xmlns:c16="http://schemas.microsoft.com/office/drawing/2014/chart" uri="{C3380CC4-5D6E-409C-BE32-E72D297353CC}">
              <c16:uniqueId val="{00000000-6A92-449D-8ABD-989E6E7CC529}"/>
            </c:ext>
          </c:extLst>
        </c:ser>
        <c:ser>
          <c:idx val="1"/>
          <c:order val="1"/>
          <c:tx>
            <c:strRef>
              <c:f>Sheet1!$C$1</c:f>
              <c:strCache>
                <c:ptCount val="1"/>
                <c:pt idx="0">
                  <c:v>Yritystietoturva, tuotteet</c:v>
                </c:pt>
              </c:strCache>
            </c:strRef>
          </c:tx>
          <c:spPr>
            <a:solidFill>
              <a:schemeClr val="accent1">
                <a:lumMod val="60000"/>
                <a:lumOff val="40000"/>
              </a:schemeClr>
            </a:solidFill>
            <a:ln w="25251">
              <a:no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26.251999999999999</c:v>
                </c:pt>
                <c:pt idx="1">
                  <c:v>28.856000000000002</c:v>
                </c:pt>
                <c:pt idx="2">
                  <c:v>31.411999999999999</c:v>
                </c:pt>
                <c:pt idx="3">
                  <c:v>34.176000000000002</c:v>
                </c:pt>
                <c:pt idx="4">
                  <c:v>36.688000000000002</c:v>
                </c:pt>
                <c:pt idx="5">
                  <c:v>39.265999999999998</c:v>
                </c:pt>
                <c:pt idx="6">
                  <c:v>41.901000000000003</c:v>
                </c:pt>
              </c:numCache>
            </c:numRef>
          </c:val>
          <c:extLst>
            <c:ext xmlns:c16="http://schemas.microsoft.com/office/drawing/2014/chart" uri="{C3380CC4-5D6E-409C-BE32-E72D297353CC}">
              <c16:uniqueId val="{00000001-6A92-449D-8ABD-989E6E7CC529}"/>
            </c:ext>
          </c:extLst>
        </c:ser>
        <c:ser>
          <c:idx val="2"/>
          <c:order val="2"/>
          <c:tx>
            <c:strRef>
              <c:f>Sheet1!$D$1</c:f>
              <c:strCache>
                <c:ptCount val="1"/>
                <c:pt idx="0">
                  <c:v>Yritystietoturva, palvelut</c:v>
                </c:pt>
              </c:strCache>
            </c:strRef>
          </c:tx>
          <c:spPr>
            <a:solidFill>
              <a:schemeClr val="accent1"/>
            </a:solidFill>
            <a:ln w="25251">
              <a:no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General</c:formatCode>
                <c:ptCount val="7"/>
                <c:pt idx="0">
                  <c:v>44.994</c:v>
                </c:pt>
                <c:pt idx="1">
                  <c:v>48.795999999999999</c:v>
                </c:pt>
                <c:pt idx="2">
                  <c:v>53.064999999999998</c:v>
                </c:pt>
                <c:pt idx="3">
                  <c:v>57.719000000000001</c:v>
                </c:pt>
                <c:pt idx="4">
                  <c:v>62.930999999999997</c:v>
                </c:pt>
                <c:pt idx="5">
                  <c:v>68.56</c:v>
                </c:pt>
                <c:pt idx="6">
                  <c:v>74.691000000000003</c:v>
                </c:pt>
              </c:numCache>
            </c:numRef>
          </c:val>
          <c:extLst>
            <c:ext xmlns:c16="http://schemas.microsoft.com/office/drawing/2014/chart" uri="{C3380CC4-5D6E-409C-BE32-E72D297353CC}">
              <c16:uniqueId val="{00000002-6A92-449D-8ABD-989E6E7CC529}"/>
            </c:ext>
          </c:extLst>
        </c:ser>
        <c:dLbls>
          <c:showLegendKey val="0"/>
          <c:showVal val="0"/>
          <c:showCatName val="0"/>
          <c:showSerName val="0"/>
          <c:showPercent val="0"/>
          <c:showBubbleSize val="0"/>
        </c:dLbls>
        <c:gapWidth val="191"/>
        <c:overlap val="100"/>
        <c:axId val="188691736"/>
        <c:axId val="1"/>
      </c:barChart>
      <c:catAx>
        <c:axId val="188691736"/>
        <c:scaling>
          <c:orientation val="minMax"/>
        </c:scaling>
        <c:delete val="0"/>
        <c:axPos val="b"/>
        <c:numFmt formatCode="General" sourceLinked="1"/>
        <c:majorTickMark val="none"/>
        <c:minorTickMark val="none"/>
        <c:tickLblPos val="nextTo"/>
        <c:spPr>
          <a:ln w="3156">
            <a:solidFill>
              <a:srgbClr val="C0C0C0"/>
            </a:solidFill>
            <a:prstDash val="solid"/>
          </a:ln>
        </c:spPr>
        <c:txPr>
          <a:bodyPr rot="-60000000" spcFirstLastPara="1" vertOverflow="ellipsis" vert="horz" wrap="square" anchor="ctr" anchorCtr="1"/>
          <a:lstStyle/>
          <a:p>
            <a:pPr>
              <a:defRPr sz="1394" b="0" i="0" u="none" strike="noStrike" kern="1200" cap="none" spc="0" normalizeH="0" baseline="0">
                <a:solidFill>
                  <a:schemeClr val="tx1"/>
                </a:solidFill>
                <a:latin typeface="FSecure Office" charset="0"/>
                <a:ea typeface="FSecure Office" charset="0"/>
                <a:cs typeface="FSecure Office" charset="0"/>
              </a:defRPr>
            </a:pPr>
            <a:endParaRPr lang="fi-FI"/>
          </a:p>
        </c:txPr>
        <c:crossAx val="1"/>
        <c:crosses val="autoZero"/>
        <c:auto val="1"/>
        <c:lblAlgn val="ctr"/>
        <c:lblOffset val="100"/>
        <c:noMultiLvlLbl val="0"/>
      </c:catAx>
      <c:valAx>
        <c:axId val="1"/>
        <c:scaling>
          <c:orientation val="minMax"/>
          <c:max val="120"/>
        </c:scaling>
        <c:delete val="0"/>
        <c:axPos val="l"/>
        <c:majorGridlines>
          <c:spPr>
            <a:ln w="3156">
              <a:solidFill>
                <a:srgbClr val="C0C0C0"/>
              </a:solidFill>
              <a:prstDash val="solid"/>
            </a:ln>
          </c:spPr>
        </c:majorGridlines>
        <c:numFmt formatCode="General" sourceLinked="1"/>
        <c:majorTickMark val="none"/>
        <c:minorTickMark val="none"/>
        <c:tickLblPos val="nextTo"/>
        <c:spPr>
          <a:ln w="6314">
            <a:noFill/>
          </a:ln>
        </c:spPr>
        <c:txPr>
          <a:bodyPr rot="-60000000" spcFirstLastPara="1" vertOverflow="ellipsis" vert="horz" wrap="square" anchor="ctr" anchorCtr="1"/>
          <a:lstStyle/>
          <a:p>
            <a:pPr>
              <a:defRPr sz="1194" b="0" i="0" u="none" strike="noStrike" kern="1200" baseline="0">
                <a:solidFill>
                  <a:schemeClr val="dk1">
                    <a:lumMod val="65000"/>
                    <a:lumOff val="35000"/>
                  </a:schemeClr>
                </a:solidFill>
                <a:latin typeface="FSecure Office" charset="0"/>
                <a:ea typeface="FSecure Office" charset="0"/>
                <a:cs typeface="FSecure Office" charset="0"/>
              </a:defRPr>
            </a:pPr>
            <a:endParaRPr lang="fi-FI"/>
          </a:p>
        </c:txPr>
        <c:crossAx val="188691736"/>
        <c:crosses val="autoZero"/>
        <c:crossBetween val="between"/>
      </c:valAx>
      <c:spPr>
        <a:noFill/>
        <a:ln w="25346">
          <a:noFill/>
        </a:ln>
      </c:spPr>
    </c:plotArea>
    <c:legend>
      <c:legendPos val="r"/>
      <c:layout>
        <c:manualLayout>
          <c:xMode val="edge"/>
          <c:yMode val="edge"/>
          <c:x val="3.9667258528935072E-4"/>
          <c:y val="0.92055582970384831"/>
          <c:w val="0.70540952124086298"/>
          <c:h val="5.9027798636887008E-2"/>
        </c:manualLayout>
      </c:layout>
      <c:overlay val="0"/>
      <c:spPr>
        <a:noFill/>
        <a:ln w="25251">
          <a:noFill/>
        </a:ln>
      </c:spPr>
      <c:txPr>
        <a:bodyPr rot="0" spcFirstLastPara="1" vertOverflow="ellipsis" vert="horz" wrap="square" anchor="ctr" anchorCtr="1"/>
        <a:lstStyle/>
        <a:p>
          <a:pPr>
            <a:defRPr sz="1388"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noFill/>
    <a:ln>
      <a:noFill/>
    </a:ln>
  </c:spPr>
  <c:txPr>
    <a:bodyPr/>
    <a:lstStyle/>
    <a:p>
      <a:pPr>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84502820204277E-2"/>
          <c:y val="3.6598562233072236E-2"/>
          <c:w val="0.87081982874214892"/>
          <c:h val="0.81130455940503221"/>
        </c:manualLayout>
      </c:layout>
      <c:barChart>
        <c:barDir val="col"/>
        <c:grouping val="clustered"/>
        <c:varyColors val="0"/>
        <c:ser>
          <c:idx val="1"/>
          <c:order val="1"/>
          <c:tx>
            <c:strRef>
              <c:f>Sheet1!$C$20</c:f>
              <c:strCache>
                <c:ptCount val="1"/>
                <c:pt idx="0">
                  <c:v>Kasvu, liikevaihto, %</c:v>
                </c:pt>
              </c:strCache>
            </c:strRef>
          </c:tx>
          <c:spPr>
            <a:solidFill>
              <a:schemeClr val="bg1">
                <a:lumMod val="75000"/>
              </a:schemeClr>
            </a:solidFill>
            <a:ln>
              <a:noFill/>
            </a:ln>
            <a:effectLst/>
          </c:spPr>
          <c:invertIfNegative val="0"/>
          <c:dLbls>
            <c:spPr>
              <a:noFill/>
              <a:ln w="25724">
                <a:noFill/>
              </a:ln>
            </c:spPr>
            <c:txPr>
              <a:bodyPr wrap="square" lIns="38100" tIns="19050" rIns="38100" bIns="19050" anchor="ctr">
                <a:spAutoFit/>
              </a:bodyPr>
              <a:lstStyle/>
              <a:p>
                <a:pPr>
                  <a:defRPr sz="1143" b="0" i="0" u="none" strike="noStrike" baseline="0">
                    <a:solidFill>
                      <a:srgbClr val="000000"/>
                    </a:solidFill>
                    <a:latin typeface="Calibri"/>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Sheet1!$A$29:$A$36</c:f>
              <c:strCache>
                <c:ptCount val="8"/>
                <c:pt idx="0">
                  <c:v>Q116</c:v>
                </c:pt>
                <c:pt idx="1">
                  <c:v>Q216</c:v>
                </c:pt>
                <c:pt idx="2">
                  <c:v>Q316</c:v>
                </c:pt>
                <c:pt idx="3">
                  <c:v>Q416</c:v>
                </c:pt>
                <c:pt idx="4">
                  <c:v>Q117</c:v>
                </c:pt>
                <c:pt idx="5">
                  <c:v>Q217</c:v>
                </c:pt>
                <c:pt idx="6">
                  <c:v>Q317</c:v>
                </c:pt>
                <c:pt idx="7">
                  <c:v>Q417</c:v>
                </c:pt>
              </c:strCache>
            </c:strRef>
          </c:cat>
          <c:val>
            <c:numRef>
              <c:f>Sheet1!$C$29:$C$36</c:f>
              <c:numCache>
                <c:formatCode>0%</c:formatCode>
                <c:ptCount val="8"/>
                <c:pt idx="0">
                  <c:v>5.206530698179801E-2</c:v>
                </c:pt>
                <c:pt idx="1">
                  <c:v>0.10715787782318786</c:v>
                </c:pt>
                <c:pt idx="2">
                  <c:v>4.1551260223589903E-2</c:v>
                </c:pt>
                <c:pt idx="3">
                  <c:v>8.9180006688483138E-2</c:v>
                </c:pt>
                <c:pt idx="4">
                  <c:v>8.5155783783108951E-2</c:v>
                </c:pt>
                <c:pt idx="5">
                  <c:v>0.1</c:v>
                </c:pt>
                <c:pt idx="6">
                  <c:v>0.06</c:v>
                </c:pt>
                <c:pt idx="7">
                  <c:v>0.05</c:v>
                </c:pt>
              </c:numCache>
            </c:numRef>
          </c:val>
          <c:extLst>
            <c:ext xmlns:c16="http://schemas.microsoft.com/office/drawing/2014/chart" uri="{C3380CC4-5D6E-409C-BE32-E72D297353CC}">
              <c16:uniqueId val="{00000000-5F41-4CCB-9D49-1254CC18A112}"/>
            </c:ext>
          </c:extLst>
        </c:ser>
        <c:dLbls>
          <c:showLegendKey val="0"/>
          <c:showVal val="0"/>
          <c:showCatName val="0"/>
          <c:showSerName val="0"/>
          <c:showPercent val="0"/>
          <c:showBubbleSize val="0"/>
        </c:dLbls>
        <c:gapWidth val="246"/>
        <c:axId val="173667528"/>
        <c:axId val="1"/>
      </c:barChart>
      <c:lineChart>
        <c:grouping val="standard"/>
        <c:varyColors val="0"/>
        <c:ser>
          <c:idx val="0"/>
          <c:order val="0"/>
          <c:tx>
            <c:strRef>
              <c:f>Sheet1!$B$20</c:f>
              <c:strCache>
                <c:ptCount val="1"/>
                <c:pt idx="0">
                  <c:v>Kasvu, saadut ennakot, %</c:v>
                </c:pt>
              </c:strCache>
            </c:strRef>
          </c:tx>
          <c:spPr>
            <a:ln w="19016">
              <a:solidFill>
                <a:srgbClr val="FF3334"/>
              </a:solidFill>
            </a:ln>
          </c:spPr>
          <c:marker>
            <c:symbol val="none"/>
          </c:marker>
          <c:dLbls>
            <c:dLbl>
              <c:idx val="0"/>
              <c:layout>
                <c:manualLayout>
                  <c:x val="-8.1177071802398387E-3"/>
                  <c:y val="-5.8866813833701306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1-4CCB-9D49-1254CC18A112}"/>
                </c:ext>
              </c:extLst>
            </c:dLbl>
            <c:dLbl>
              <c:idx val="1"/>
              <c:layout>
                <c:manualLayout>
                  <c:x val="-1.0823609573653144E-2"/>
                  <c:y val="-5.2980132450331181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41-4CCB-9D49-1254CC18A112}"/>
                </c:ext>
              </c:extLst>
            </c:dLbl>
            <c:dLbl>
              <c:idx val="2"/>
              <c:layout>
                <c:manualLayout>
                  <c:x val="-1.4882463163773087E-2"/>
                  <c:y val="-4.4150110375275942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41-4CCB-9D49-1254CC18A112}"/>
                </c:ext>
              </c:extLst>
            </c:dLbl>
            <c:dLbl>
              <c:idx val="3"/>
              <c:layout>
                <c:manualLayout>
                  <c:x val="-2.4353121540719516E-2"/>
                  <c:y val="3.5320088300220723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41-4CCB-9D49-1254CC18A112}"/>
                </c:ext>
              </c:extLst>
            </c:dLbl>
            <c:dLbl>
              <c:idx val="4"/>
              <c:layout>
                <c:manualLayout>
                  <c:x val="-1.0797681813673514E-2"/>
                  <c:y val="-5.5008569238549729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41-4CCB-9D49-1254CC18A112}"/>
                </c:ext>
              </c:extLst>
            </c:dLbl>
            <c:dLbl>
              <c:idx val="5"/>
              <c:layout>
                <c:manualLayout>
                  <c:x val="-1.8941316753892958E-2"/>
                  <c:y val="-4.1206769683590903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41-4CCB-9D49-1254CC18A112}"/>
                </c:ext>
              </c:extLst>
            </c:dLbl>
            <c:dLbl>
              <c:idx val="6"/>
              <c:layout>
                <c:manualLayout>
                  <c:x val="-1.7588365557186316E-2"/>
                  <c:y val="-2.9433406916850625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41-4CCB-9D49-1254CC18A112}"/>
                </c:ext>
              </c:extLst>
            </c:dLbl>
            <c:dLbl>
              <c:idx val="7"/>
              <c:layout>
                <c:manualLayout>
                  <c:x val="-1.7588365557186316E-2"/>
                  <c:y val="-3.8263428991905817E-2"/>
                </c:manualLayout>
              </c:layout>
              <c:spPr>
                <a:noFill/>
                <a:ln w="25724">
                  <a:noFill/>
                </a:ln>
              </c:spPr>
              <c:txPr>
                <a:bodyPr/>
                <a:lstStyle/>
                <a:p>
                  <a:pPr>
                    <a:defRPr sz="1143" b="1" i="0" u="none" strike="noStrike" baseline="0">
                      <a:solidFill>
                        <a:srgbClr val="000000"/>
                      </a:solidFill>
                      <a:latin typeface="Calibri"/>
                      <a:ea typeface="Calibri"/>
                      <a:cs typeface="Calibri"/>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41-4CCB-9D49-1254CC18A112}"/>
                </c:ext>
              </c:extLst>
            </c:dLbl>
            <c:spPr>
              <a:noFill/>
              <a:ln w="25724">
                <a:noFill/>
              </a:ln>
            </c:spPr>
            <c:txPr>
              <a:bodyPr wrap="square" lIns="38100" tIns="19050" rIns="38100" bIns="19050" anchor="ctr">
                <a:spAutoFit/>
              </a:bodyPr>
              <a:lstStyle/>
              <a:p>
                <a:pPr>
                  <a:defRPr sz="1143" b="1" i="0" u="none" strike="noStrike" baseline="0">
                    <a:solidFill>
                      <a:srgbClr val="000000"/>
                    </a:solidFill>
                    <a:latin typeface="Calibri"/>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Sheet1!$A$29:$A$36</c:f>
              <c:strCache>
                <c:ptCount val="8"/>
                <c:pt idx="0">
                  <c:v>Q116</c:v>
                </c:pt>
                <c:pt idx="1">
                  <c:v>Q216</c:v>
                </c:pt>
                <c:pt idx="2">
                  <c:v>Q316</c:v>
                </c:pt>
                <c:pt idx="3">
                  <c:v>Q416</c:v>
                </c:pt>
                <c:pt idx="4">
                  <c:v>Q117</c:v>
                </c:pt>
                <c:pt idx="5">
                  <c:v>Q217</c:v>
                </c:pt>
                <c:pt idx="6">
                  <c:v>Q317</c:v>
                </c:pt>
                <c:pt idx="7">
                  <c:v>Q417</c:v>
                </c:pt>
              </c:strCache>
            </c:strRef>
          </c:cat>
          <c:val>
            <c:numRef>
              <c:f>Sheet1!$B$29:$B$36</c:f>
              <c:numCache>
                <c:formatCode>0%</c:formatCode>
                <c:ptCount val="8"/>
                <c:pt idx="0">
                  <c:v>0.10330678421918815</c:v>
                </c:pt>
                <c:pt idx="1">
                  <c:v>0.14000000000000001</c:v>
                </c:pt>
                <c:pt idx="2">
                  <c:v>0.16</c:v>
                </c:pt>
                <c:pt idx="3">
                  <c:v>0.12935273266499392</c:v>
                </c:pt>
                <c:pt idx="4">
                  <c:v>0.13109715598195204</c:v>
                </c:pt>
                <c:pt idx="5">
                  <c:v>0.09</c:v>
                </c:pt>
                <c:pt idx="6">
                  <c:v>0.11</c:v>
                </c:pt>
                <c:pt idx="7">
                  <c:v>0.13</c:v>
                </c:pt>
              </c:numCache>
            </c:numRef>
          </c:val>
          <c:smooth val="0"/>
          <c:extLst>
            <c:ext xmlns:c16="http://schemas.microsoft.com/office/drawing/2014/chart" uri="{C3380CC4-5D6E-409C-BE32-E72D297353CC}">
              <c16:uniqueId val="{00000009-5F41-4CCB-9D49-1254CC18A112}"/>
            </c:ext>
          </c:extLst>
        </c:ser>
        <c:dLbls>
          <c:showLegendKey val="0"/>
          <c:showVal val="0"/>
          <c:showCatName val="0"/>
          <c:showSerName val="0"/>
          <c:showPercent val="0"/>
          <c:showBubbleSize val="0"/>
        </c:dLbls>
        <c:marker val="1"/>
        <c:smooth val="0"/>
        <c:axId val="173667528"/>
        <c:axId val="1"/>
      </c:lineChart>
      <c:catAx>
        <c:axId val="173667528"/>
        <c:scaling>
          <c:orientation val="minMax"/>
        </c:scaling>
        <c:delete val="0"/>
        <c:axPos val="b"/>
        <c:numFmt formatCode="General" sourceLinked="1"/>
        <c:majorTickMark val="none"/>
        <c:minorTickMark val="none"/>
        <c:tickLblPos val="nextTo"/>
        <c:spPr>
          <a:noFill/>
          <a:ln w="9605" cap="flat" cmpd="sng" algn="ctr">
            <a:solidFill>
              <a:schemeClr val="tx1">
                <a:lumMod val="15000"/>
                <a:lumOff val="85000"/>
              </a:schemeClr>
            </a:solidFill>
            <a:round/>
          </a:ln>
          <a:effectLst/>
        </c:spPr>
        <c:txPr>
          <a:bodyPr rot="0" vert="horz"/>
          <a:lstStyle/>
          <a:p>
            <a:pPr>
              <a:defRPr sz="1218" b="0" i="0" u="none" strike="noStrike" baseline="0">
                <a:solidFill>
                  <a:srgbClr val="333333"/>
                </a:solidFill>
                <a:latin typeface="Calibri"/>
                <a:ea typeface="Calibri"/>
                <a:cs typeface="Calibri"/>
              </a:defRPr>
            </a:pPr>
            <a:endParaRPr lang="fi-FI"/>
          </a:p>
        </c:txPr>
        <c:crossAx val="1"/>
        <c:crosses val="autoZero"/>
        <c:auto val="1"/>
        <c:lblAlgn val="ctr"/>
        <c:lblOffset val="100"/>
        <c:noMultiLvlLbl val="0"/>
      </c:catAx>
      <c:valAx>
        <c:axId val="1"/>
        <c:scaling>
          <c:orientation val="minMax"/>
        </c:scaling>
        <c:delete val="0"/>
        <c:axPos val="l"/>
        <c:majorGridlines>
          <c:spPr>
            <a:ln w="9605" cap="flat" cmpd="sng" algn="ctr">
              <a:solidFill>
                <a:schemeClr val="bg1">
                  <a:lumMod val="85000"/>
                </a:schemeClr>
              </a:solidFill>
              <a:round/>
            </a:ln>
            <a:effectLst/>
          </c:spPr>
        </c:majorGridlines>
        <c:numFmt formatCode="0%" sourceLinked="0"/>
        <c:majorTickMark val="none"/>
        <c:minorTickMark val="none"/>
        <c:tickLblPos val="nextTo"/>
        <c:spPr>
          <a:ln w="6413">
            <a:noFill/>
          </a:ln>
        </c:spPr>
        <c:txPr>
          <a:bodyPr rot="0" vert="horz"/>
          <a:lstStyle/>
          <a:p>
            <a:pPr>
              <a:defRPr sz="1218" b="0" i="0" u="none" strike="noStrike" baseline="0">
                <a:solidFill>
                  <a:srgbClr val="333333"/>
                </a:solidFill>
                <a:latin typeface="Calibri"/>
                <a:ea typeface="Calibri"/>
                <a:cs typeface="Calibri"/>
              </a:defRPr>
            </a:pPr>
            <a:endParaRPr lang="fi-FI"/>
          </a:p>
        </c:txPr>
        <c:crossAx val="173667528"/>
        <c:crosses val="autoZero"/>
        <c:crossBetween val="between"/>
        <c:majorUnit val="5.000000000000001E-2"/>
      </c:valAx>
      <c:spPr>
        <a:noFill/>
        <a:ln w="25355">
          <a:noFill/>
        </a:ln>
      </c:spPr>
    </c:plotArea>
    <c:legend>
      <c:legendPos val="r"/>
      <c:layout>
        <c:manualLayout>
          <c:xMode val="edge"/>
          <c:yMode val="edge"/>
          <c:x val="0.22171834542406652"/>
          <c:y val="0.92975463231931177"/>
          <c:w val="0.50366492442754995"/>
          <c:h val="5.3304914066949705E-2"/>
        </c:manualLayout>
      </c:layout>
      <c:overlay val="0"/>
      <c:spPr>
        <a:noFill/>
        <a:ln w="25645">
          <a:noFill/>
        </a:ln>
      </c:spPr>
      <c:txPr>
        <a:bodyPr/>
        <a:lstStyle/>
        <a:p>
          <a:pPr>
            <a:defRPr sz="1112" b="0" i="0" u="none" strike="noStrike" baseline="0">
              <a:solidFill>
                <a:srgbClr val="333333"/>
              </a:solidFill>
              <a:latin typeface="Calibri"/>
              <a:ea typeface="Calibri"/>
              <a:cs typeface="Calibri"/>
            </a:defRPr>
          </a:pPr>
          <a:endParaRPr lang="fi-FI"/>
        </a:p>
      </c:txPr>
    </c:legend>
    <c:plotVisOnly val="1"/>
    <c:dispBlanksAs val="gap"/>
    <c:showDLblsOverMax val="0"/>
  </c:chart>
  <c:spPr>
    <a:noFill/>
    <a:ln>
      <a:noFill/>
    </a:ln>
  </c:spPr>
  <c:txPr>
    <a:bodyPr/>
    <a:lstStyle/>
    <a:p>
      <a:pPr>
        <a:defRPr sz="1028"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Liikevaihto, yritystietoturva</c:v>
                </c:pt>
              </c:strCache>
            </c:strRef>
          </c:tx>
          <c:spPr>
            <a:solidFill>
              <a:srgbClr val="FF3334"/>
            </a:solidFill>
            <a:ln w="23922">
              <a:noFill/>
            </a:ln>
          </c:spPr>
          <c:invertIfNegative val="0"/>
          <c:cat>
            <c:strRef>
              <c:f>Sheet1!$A$6:$A$13</c:f>
              <c:strCache>
                <c:ptCount val="8"/>
                <c:pt idx="0">
                  <c:v>Q116</c:v>
                </c:pt>
                <c:pt idx="1">
                  <c:v>Q216</c:v>
                </c:pt>
                <c:pt idx="2">
                  <c:v>Q316</c:v>
                </c:pt>
                <c:pt idx="3">
                  <c:v>Q416</c:v>
                </c:pt>
                <c:pt idx="4">
                  <c:v>Q117</c:v>
                </c:pt>
                <c:pt idx="5">
                  <c:v>Q217</c:v>
                </c:pt>
                <c:pt idx="6">
                  <c:v>Q317</c:v>
                </c:pt>
                <c:pt idx="7">
                  <c:v>Q417</c:v>
                </c:pt>
              </c:strCache>
            </c:strRef>
          </c:cat>
          <c:val>
            <c:numRef>
              <c:f>Sheet1!$B$6:$B$13</c:f>
              <c:numCache>
                <c:formatCode>0.0</c:formatCode>
                <c:ptCount val="8"/>
                <c:pt idx="0">
                  <c:v>14.6</c:v>
                </c:pt>
                <c:pt idx="1">
                  <c:v>15.4</c:v>
                </c:pt>
                <c:pt idx="2">
                  <c:v>15.1</c:v>
                </c:pt>
                <c:pt idx="3">
                  <c:v>17.390705359999998</c:v>
                </c:pt>
                <c:pt idx="4">
                  <c:v>16.719855987639576</c:v>
                </c:pt>
                <c:pt idx="5" formatCode="General">
                  <c:v>18.8</c:v>
                </c:pt>
                <c:pt idx="6" formatCode="General">
                  <c:v>16.8</c:v>
                </c:pt>
                <c:pt idx="7" formatCode="General">
                  <c:v>20.2</c:v>
                </c:pt>
              </c:numCache>
            </c:numRef>
          </c:val>
          <c:extLst>
            <c:ext xmlns:c16="http://schemas.microsoft.com/office/drawing/2014/chart" uri="{C3380CC4-5D6E-409C-BE32-E72D297353CC}">
              <c16:uniqueId val="{00000000-7498-45FB-AB5B-112A1F661626}"/>
            </c:ext>
          </c:extLst>
        </c:ser>
        <c:ser>
          <c:idx val="1"/>
          <c:order val="1"/>
          <c:tx>
            <c:strRef>
              <c:f>Sheet1!$C$1</c:f>
              <c:strCache>
                <c:ptCount val="1"/>
                <c:pt idx="0">
                  <c:v>Liikevaihto, kuluttajatietoturva</c:v>
                </c:pt>
              </c:strCache>
            </c:strRef>
          </c:tx>
          <c:spPr>
            <a:solidFill>
              <a:schemeClr val="bg1">
                <a:lumMod val="75000"/>
              </a:schemeClr>
            </a:solidFill>
            <a:ln w="23922">
              <a:noFill/>
            </a:ln>
          </c:spPr>
          <c:invertIfNegative val="0"/>
          <c:cat>
            <c:strRef>
              <c:f>Sheet1!$A$6:$A$13</c:f>
              <c:strCache>
                <c:ptCount val="8"/>
                <c:pt idx="0">
                  <c:v>Q116</c:v>
                </c:pt>
                <c:pt idx="1">
                  <c:v>Q216</c:v>
                </c:pt>
                <c:pt idx="2">
                  <c:v>Q316</c:v>
                </c:pt>
                <c:pt idx="3">
                  <c:v>Q416</c:v>
                </c:pt>
                <c:pt idx="4">
                  <c:v>Q117</c:v>
                </c:pt>
                <c:pt idx="5">
                  <c:v>Q217</c:v>
                </c:pt>
                <c:pt idx="6">
                  <c:v>Q317</c:v>
                </c:pt>
                <c:pt idx="7">
                  <c:v>Q417</c:v>
                </c:pt>
              </c:strCache>
            </c:strRef>
          </c:cat>
          <c:val>
            <c:numRef>
              <c:f>Sheet1!$C$6:$C$13</c:f>
              <c:numCache>
                <c:formatCode>0.0</c:formatCode>
                <c:ptCount val="8"/>
                <c:pt idx="0">
                  <c:v>23.2</c:v>
                </c:pt>
                <c:pt idx="1">
                  <c:v>23.9</c:v>
                </c:pt>
                <c:pt idx="2">
                  <c:v>23.7</c:v>
                </c:pt>
                <c:pt idx="3">
                  <c:v>25</c:v>
                </c:pt>
                <c:pt idx="4">
                  <c:v>24.31096501236043</c:v>
                </c:pt>
                <c:pt idx="5" formatCode="General">
                  <c:v>24.4</c:v>
                </c:pt>
                <c:pt idx="6" formatCode="General">
                  <c:v>24.2</c:v>
                </c:pt>
                <c:pt idx="7" formatCode="General">
                  <c:v>24.2</c:v>
                </c:pt>
              </c:numCache>
            </c:numRef>
          </c:val>
          <c:extLst>
            <c:ext xmlns:c16="http://schemas.microsoft.com/office/drawing/2014/chart" uri="{C3380CC4-5D6E-409C-BE32-E72D297353CC}">
              <c16:uniqueId val="{00000001-7498-45FB-AB5B-112A1F661626}"/>
            </c:ext>
          </c:extLst>
        </c:ser>
        <c:dLbls>
          <c:showLegendKey val="0"/>
          <c:showVal val="0"/>
          <c:showCatName val="0"/>
          <c:showSerName val="0"/>
          <c:showPercent val="0"/>
          <c:showBubbleSize val="0"/>
        </c:dLbls>
        <c:gapWidth val="219"/>
        <c:axId val="190445624"/>
        <c:axId val="1"/>
      </c:barChart>
      <c:lineChart>
        <c:grouping val="standard"/>
        <c:varyColors val="0"/>
        <c:ser>
          <c:idx val="2"/>
          <c:order val="2"/>
          <c:tx>
            <c:strRef>
              <c:f>Sheet1!$D$1</c:f>
              <c:strCache>
                <c:ptCount val="1"/>
                <c:pt idx="0">
                  <c:v>Kasvu, yritystietoturva (%)</c:v>
                </c:pt>
              </c:strCache>
            </c:strRef>
          </c:tx>
          <c:spPr>
            <a:ln w="27151" cap="rnd">
              <a:solidFill>
                <a:schemeClr val="accent1">
                  <a:lumMod val="50000"/>
                </a:schemeClr>
              </a:solidFill>
              <a:round/>
            </a:ln>
            <a:effectLst/>
          </c:spPr>
          <c:marker>
            <c:symbol val="none"/>
          </c:marker>
          <c:dLbls>
            <c:dLbl>
              <c:idx val="4"/>
              <c:layout>
                <c:manualLayout>
                  <c:x val="-3.0556791880795971E-2"/>
                  <c:y val="-4.7266326079920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98-45FB-AB5B-112A1F661626}"/>
                </c:ext>
              </c:extLst>
            </c:dLbl>
            <c:dLbl>
              <c:idx val="6"/>
              <c:layout>
                <c:manualLayout>
                  <c:x val="-3.6071370042608977E-2"/>
                  <c:y val="-7.0048955328262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8-45FB-AB5B-112A1F661626}"/>
                </c:ext>
              </c:extLst>
            </c:dLbl>
            <c:spPr>
              <a:noFill/>
              <a:ln w="24132">
                <a:noFill/>
              </a:ln>
            </c:spPr>
            <c:txPr>
              <a:bodyPr rot="0" spcFirstLastPara="1" vertOverflow="ellipsis" vert="horz" wrap="square" lIns="38100" tIns="19050" rIns="38100" bIns="19050" anchor="ctr" anchorCtr="1">
                <a:spAutoFit/>
              </a:bodyPr>
              <a:lstStyle/>
              <a:p>
                <a:pPr>
                  <a:defRPr sz="1138"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Sheet1!$A$6:$A$13</c:f>
              <c:strCache>
                <c:ptCount val="8"/>
                <c:pt idx="0">
                  <c:v>Q116</c:v>
                </c:pt>
                <c:pt idx="1">
                  <c:v>Q216</c:v>
                </c:pt>
                <c:pt idx="2">
                  <c:v>Q316</c:v>
                </c:pt>
                <c:pt idx="3">
                  <c:v>Q416</c:v>
                </c:pt>
                <c:pt idx="4">
                  <c:v>Q117</c:v>
                </c:pt>
                <c:pt idx="5">
                  <c:v>Q217</c:v>
                </c:pt>
                <c:pt idx="6">
                  <c:v>Q317</c:v>
                </c:pt>
                <c:pt idx="7">
                  <c:v>Q417</c:v>
                </c:pt>
              </c:strCache>
            </c:strRef>
          </c:cat>
          <c:val>
            <c:numRef>
              <c:f>Sheet1!$D$6:$D$13</c:f>
              <c:numCache>
                <c:formatCode>0%</c:formatCode>
                <c:ptCount val="8"/>
                <c:pt idx="0">
                  <c:v>0.26674056473887076</c:v>
                </c:pt>
                <c:pt idx="1">
                  <c:v>0.26133066886819245</c:v>
                </c:pt>
                <c:pt idx="2">
                  <c:v>0.10447323422963062</c:v>
                </c:pt>
                <c:pt idx="3">
                  <c:v>0.18753630456002623</c:v>
                </c:pt>
                <c:pt idx="4">
                  <c:v>0.1422456615391825</c:v>
                </c:pt>
                <c:pt idx="5">
                  <c:v>0.22</c:v>
                </c:pt>
                <c:pt idx="6">
                  <c:v>0.11</c:v>
                </c:pt>
                <c:pt idx="7">
                  <c:v>0.16</c:v>
                </c:pt>
              </c:numCache>
            </c:numRef>
          </c:val>
          <c:smooth val="0"/>
          <c:extLst>
            <c:ext xmlns:c16="http://schemas.microsoft.com/office/drawing/2014/chart" uri="{C3380CC4-5D6E-409C-BE32-E72D297353CC}">
              <c16:uniqueId val="{00000004-7498-45FB-AB5B-112A1F661626}"/>
            </c:ext>
          </c:extLst>
        </c:ser>
        <c:ser>
          <c:idx val="3"/>
          <c:order val="3"/>
          <c:tx>
            <c:strRef>
              <c:f>Sheet1!$E$1</c:f>
              <c:strCache>
                <c:ptCount val="1"/>
                <c:pt idx="0">
                  <c:v>Kasvu, kuluttajatietoturva (%)</c:v>
                </c:pt>
              </c:strCache>
            </c:strRef>
          </c:tx>
          <c:spPr>
            <a:ln w="27151" cap="rnd">
              <a:solidFill>
                <a:schemeClr val="accent2">
                  <a:lumMod val="50000"/>
                </a:schemeClr>
              </a:solidFill>
              <a:round/>
            </a:ln>
            <a:effectLst/>
          </c:spPr>
          <c:marker>
            <c:symbol val="none"/>
          </c:marker>
          <c:dLbls>
            <c:dLbl>
              <c:idx val="0"/>
              <c:layout>
                <c:manualLayout>
                  <c:x val="-5.5336581193154103E-3"/>
                  <c:y val="-2.3986234656619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8-45FB-AB5B-112A1F661626}"/>
                </c:ext>
              </c:extLst>
            </c:dLbl>
            <c:dLbl>
              <c:idx val="1"/>
              <c:layout>
                <c:manualLayout>
                  <c:x val="-2.0244814673732656E-2"/>
                  <c:y val="-3.1357209229079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98-45FB-AB5B-112A1F661626}"/>
                </c:ext>
              </c:extLst>
            </c:dLbl>
            <c:dLbl>
              <c:idx val="2"/>
              <c:layout>
                <c:manualLayout>
                  <c:x val="-2.0244770121471738E-2"/>
                  <c:y val="-2.6443226180773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98-45FB-AB5B-112A1F661626}"/>
                </c:ext>
              </c:extLst>
            </c:dLbl>
            <c:dLbl>
              <c:idx val="3"/>
              <c:layout>
                <c:manualLayout>
                  <c:x val="-1.9113187246469789E-2"/>
                  <c:y val="-2.398623465662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98-45FB-AB5B-112A1F661626}"/>
                </c:ext>
              </c:extLst>
            </c:dLbl>
            <c:dLbl>
              <c:idx val="4"/>
              <c:layout>
                <c:manualLayout>
                  <c:x val="-2.3639696955521251E-2"/>
                  <c:y val="-2.8900217704926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98-45FB-AB5B-112A1F661626}"/>
                </c:ext>
              </c:extLst>
            </c:dLbl>
            <c:spPr>
              <a:noFill/>
              <a:ln w="24132">
                <a:noFill/>
              </a:ln>
            </c:spPr>
            <c:txPr>
              <a:bodyPr rot="0" spcFirstLastPara="1" vertOverflow="ellipsis" vert="horz" wrap="square" lIns="38100" tIns="19050" rIns="38100" bIns="19050" anchor="ctr" anchorCtr="1">
                <a:spAutoFit/>
              </a:bodyPr>
              <a:lstStyle/>
              <a:p>
                <a:pPr>
                  <a:defRPr sz="1138" b="0" i="0" u="none" strike="noStrike" kern="1200" baseline="0">
                    <a:solidFill>
                      <a:schemeClr val="tx1">
                        <a:lumMod val="75000"/>
                        <a:lumOff val="25000"/>
                      </a:schemeClr>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Sheet1!$A$6:$A$13</c:f>
              <c:strCache>
                <c:ptCount val="8"/>
                <c:pt idx="0">
                  <c:v>Q116</c:v>
                </c:pt>
                <c:pt idx="1">
                  <c:v>Q216</c:v>
                </c:pt>
                <c:pt idx="2">
                  <c:v>Q316</c:v>
                </c:pt>
                <c:pt idx="3">
                  <c:v>Q416</c:v>
                </c:pt>
                <c:pt idx="4">
                  <c:v>Q117</c:v>
                </c:pt>
                <c:pt idx="5">
                  <c:v>Q217</c:v>
                </c:pt>
                <c:pt idx="6">
                  <c:v>Q317</c:v>
                </c:pt>
                <c:pt idx="7">
                  <c:v>Q417</c:v>
                </c:pt>
              </c:strCache>
            </c:strRef>
          </c:cat>
          <c:val>
            <c:numRef>
              <c:f>Sheet1!$E$6:$E$13</c:f>
              <c:numCache>
                <c:formatCode>0%</c:formatCode>
                <c:ptCount val="8"/>
                <c:pt idx="0">
                  <c:v>-4.9666281386544053E-2</c:v>
                </c:pt>
                <c:pt idx="1">
                  <c:v>2.6695404035847137E-2</c:v>
                </c:pt>
                <c:pt idx="2">
                  <c:v>5.0831641141633188E-3</c:v>
                </c:pt>
                <c:pt idx="3">
                  <c:v>2.9166232161786043E-2</c:v>
                </c:pt>
                <c:pt idx="4">
                  <c:v>4.9094366360791009E-2</c:v>
                </c:pt>
                <c:pt idx="5">
                  <c:v>0.02</c:v>
                </c:pt>
                <c:pt idx="6">
                  <c:v>0.02</c:v>
                </c:pt>
                <c:pt idx="7">
                  <c:v>-0.03</c:v>
                </c:pt>
              </c:numCache>
            </c:numRef>
          </c:val>
          <c:smooth val="0"/>
          <c:extLst>
            <c:ext xmlns:c16="http://schemas.microsoft.com/office/drawing/2014/chart" uri="{C3380CC4-5D6E-409C-BE32-E72D297353CC}">
              <c16:uniqueId val="{0000000A-7498-45FB-AB5B-112A1F661626}"/>
            </c:ext>
          </c:extLst>
        </c:ser>
        <c:ser>
          <c:idx val="4"/>
          <c:order val="4"/>
          <c:tx>
            <c:strRef>
              <c:f>Sheet1!$F$1</c:f>
              <c:strCache>
                <c:ptCount val="1"/>
                <c:pt idx="0">
                  <c:v>Kasvu, yhteensä, (%)</c:v>
                </c:pt>
              </c:strCache>
            </c:strRef>
          </c:tx>
          <c:spPr>
            <a:ln w="30152">
              <a:solidFill>
                <a:schemeClr val="tx1"/>
              </a:solidFill>
            </a:ln>
          </c:spPr>
          <c:marker>
            <c:symbol val="none"/>
          </c:marker>
          <c:dLbls>
            <c:dLbl>
              <c:idx val="0"/>
              <c:layout>
                <c:manualLayout>
                  <c:x val="-5.658137136314325E-3"/>
                  <c:y val="-3.685487286229655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98-45FB-AB5B-112A1F661626}"/>
                </c:ext>
              </c:extLst>
            </c:dLbl>
            <c:dLbl>
              <c:idx val="1"/>
              <c:layout>
                <c:manualLayout>
                  <c:x val="-7.9213919908400973E-3"/>
                  <c:y val="-2.7026906765684162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98-45FB-AB5B-112A1F661626}"/>
                </c:ext>
              </c:extLst>
            </c:dLbl>
            <c:dLbl>
              <c:idx val="2"/>
              <c:layout>
                <c:manualLayout>
                  <c:x val="-1.2447901699891515E-2"/>
                  <c:y val="-2.4569915241531064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98-45FB-AB5B-112A1F661626}"/>
                </c:ext>
              </c:extLst>
            </c:dLbl>
            <c:dLbl>
              <c:idx val="3"/>
              <c:layout>
                <c:manualLayout>
                  <c:x val="-2.1500921117994436E-2"/>
                  <c:y val="-3.1940889813990264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98-45FB-AB5B-112A1F661626}"/>
                </c:ext>
              </c:extLst>
            </c:dLbl>
            <c:dLbl>
              <c:idx val="4"/>
              <c:layout>
                <c:manualLayout>
                  <c:x val="-2.7159058254308761E-2"/>
                  <c:y val="-2.9483898289837166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498-45FB-AB5B-112A1F661626}"/>
                </c:ext>
              </c:extLst>
            </c:dLbl>
            <c:dLbl>
              <c:idx val="7"/>
              <c:layout>
                <c:manualLayout>
                  <c:x val="0"/>
                  <c:y val="-2.2556150606411158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498-45FB-AB5B-112A1F661626}"/>
                </c:ext>
              </c:extLst>
            </c:dLbl>
            <c:dLbl>
              <c:idx val="8"/>
              <c:layout>
                <c:manualLayout>
                  <c:x val="-1.6748530845520955E-16"/>
                  <c:y val="-2.0049911650143252E-2"/>
                </c:manualLayout>
              </c:layout>
              <c:spPr>
                <a:noFill/>
                <a:ln w="24122">
                  <a:noFill/>
                </a:ln>
              </c:spPr>
              <c:txPr>
                <a:bodyPr wrap="square" lIns="38100" tIns="19050" rIns="38100" bIns="19050" anchor="ctr">
                  <a:spAutoFit/>
                </a:bodyPr>
                <a:lstStyle/>
                <a:p>
                  <a:pPr>
                    <a:defRPr/>
                  </a:pPr>
                  <a:endParaRPr lang="fi-FI"/>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498-45FB-AB5B-112A1F661626}"/>
                </c:ext>
              </c:extLst>
            </c:dLbl>
            <c:spPr>
              <a:noFill/>
              <a:ln w="2412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Sheet1!$A$6:$A$13</c:f>
              <c:strCache>
                <c:ptCount val="8"/>
                <c:pt idx="0">
                  <c:v>Q116</c:v>
                </c:pt>
                <c:pt idx="1">
                  <c:v>Q216</c:v>
                </c:pt>
                <c:pt idx="2">
                  <c:v>Q316</c:v>
                </c:pt>
                <c:pt idx="3">
                  <c:v>Q416</c:v>
                </c:pt>
                <c:pt idx="4">
                  <c:v>Q117</c:v>
                </c:pt>
                <c:pt idx="5">
                  <c:v>Q217</c:v>
                </c:pt>
                <c:pt idx="6">
                  <c:v>Q317</c:v>
                </c:pt>
                <c:pt idx="7">
                  <c:v>Q417</c:v>
                </c:pt>
              </c:strCache>
            </c:strRef>
          </c:cat>
          <c:val>
            <c:numRef>
              <c:f>Sheet1!$F$6:$F$13</c:f>
              <c:numCache>
                <c:formatCode>0%</c:formatCode>
                <c:ptCount val="8"/>
                <c:pt idx="0">
                  <c:v>0.05</c:v>
                </c:pt>
                <c:pt idx="1">
                  <c:v>0.11</c:v>
                </c:pt>
                <c:pt idx="2">
                  <c:v>0.04</c:v>
                </c:pt>
                <c:pt idx="3">
                  <c:v>0.09</c:v>
                </c:pt>
                <c:pt idx="4">
                  <c:v>0.09</c:v>
                </c:pt>
                <c:pt idx="5">
                  <c:v>0.1</c:v>
                </c:pt>
                <c:pt idx="6">
                  <c:v>0.06</c:v>
                </c:pt>
                <c:pt idx="7">
                  <c:v>0.05</c:v>
                </c:pt>
              </c:numCache>
            </c:numRef>
          </c:val>
          <c:smooth val="0"/>
          <c:extLst>
            <c:ext xmlns:c16="http://schemas.microsoft.com/office/drawing/2014/chart" uri="{C3380CC4-5D6E-409C-BE32-E72D297353CC}">
              <c16:uniqueId val="{00000012-7498-45FB-AB5B-112A1F661626}"/>
            </c:ext>
          </c:extLst>
        </c:ser>
        <c:dLbls>
          <c:showLegendKey val="0"/>
          <c:showVal val="0"/>
          <c:showCatName val="0"/>
          <c:showSerName val="0"/>
          <c:showPercent val="0"/>
          <c:showBubbleSize val="0"/>
        </c:dLbls>
        <c:marker val="1"/>
        <c:smooth val="0"/>
        <c:axId val="3"/>
        <c:axId val="4"/>
      </c:lineChart>
      <c:catAx>
        <c:axId val="190445624"/>
        <c:scaling>
          <c:orientation val="minMax"/>
        </c:scaling>
        <c:delete val="0"/>
        <c:axPos val="b"/>
        <c:numFmt formatCode="General" sourceLinked="1"/>
        <c:majorTickMark val="none"/>
        <c:minorTickMark val="none"/>
        <c:tickLblPos val="nextTo"/>
        <c:spPr>
          <a:noFill/>
          <a:ln w="9051" cap="flat" cmpd="sng" algn="ctr">
            <a:solidFill>
              <a:schemeClr val="tx1">
                <a:lumMod val="15000"/>
                <a:lumOff val="85000"/>
              </a:schemeClr>
            </a:solidFill>
            <a:round/>
          </a:ln>
          <a:effectLst/>
        </c:spPr>
        <c:txPr>
          <a:bodyPr rot="-60000000" spcFirstLastPara="1" vertOverflow="ellipsis" vert="horz" wrap="square" anchor="ctr" anchorCtr="1"/>
          <a:lstStyle/>
          <a:p>
            <a:pPr>
              <a:defRPr sz="1138" b="0" i="0" u="none" strike="noStrike" kern="1200" baseline="0">
                <a:solidFill>
                  <a:schemeClr val="tx1">
                    <a:lumMod val="65000"/>
                    <a:lumOff val="35000"/>
                  </a:schemeClr>
                </a:solidFill>
                <a:latin typeface="+mn-lt"/>
                <a:ea typeface="+mn-ea"/>
                <a:cs typeface="+mn-cs"/>
              </a:defRPr>
            </a:pPr>
            <a:endParaRPr lang="fi-FI"/>
          </a:p>
        </c:txPr>
        <c:crossAx val="1"/>
        <c:crosses val="autoZero"/>
        <c:auto val="1"/>
        <c:lblAlgn val="ctr"/>
        <c:lblOffset val="100"/>
        <c:noMultiLvlLbl val="0"/>
      </c:catAx>
      <c:valAx>
        <c:axId val="1"/>
        <c:scaling>
          <c:orientation val="minMax"/>
          <c:max val="25"/>
        </c:scaling>
        <c:delete val="0"/>
        <c:axPos val="l"/>
        <c:majorGridlines>
          <c:spPr>
            <a:ln w="9051" cap="flat" cmpd="sng" algn="ctr">
              <a:solidFill>
                <a:schemeClr val="tx1">
                  <a:lumMod val="15000"/>
                  <a:lumOff val="85000"/>
                </a:schemeClr>
              </a:solidFill>
              <a:round/>
            </a:ln>
            <a:effectLst/>
          </c:spPr>
        </c:majorGridlines>
        <c:numFmt formatCode="0.0" sourceLinked="1"/>
        <c:majorTickMark val="none"/>
        <c:minorTickMark val="none"/>
        <c:tickLblPos val="nextTo"/>
        <c:spPr>
          <a:ln w="6031">
            <a:noFill/>
          </a:ln>
        </c:spPr>
        <c:txPr>
          <a:bodyPr rot="-60000000" spcFirstLastPara="1" vertOverflow="ellipsis" vert="horz" wrap="square" anchor="ctr" anchorCtr="1"/>
          <a:lstStyle/>
          <a:p>
            <a:pPr>
              <a:defRPr sz="1138" b="0" i="0" u="none" strike="noStrike" kern="1200" baseline="0">
                <a:solidFill>
                  <a:schemeClr val="tx1">
                    <a:lumMod val="65000"/>
                    <a:lumOff val="35000"/>
                  </a:schemeClr>
                </a:solidFill>
                <a:latin typeface="+mn-lt"/>
                <a:ea typeface="+mn-ea"/>
                <a:cs typeface="+mn-cs"/>
              </a:defRPr>
            </a:pPr>
            <a:endParaRPr lang="fi-FI"/>
          </a:p>
        </c:txPr>
        <c:crossAx val="190445624"/>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0000000000000004"/>
        </c:scaling>
        <c:delete val="0"/>
        <c:axPos val="r"/>
        <c:numFmt formatCode="0%" sourceLinked="1"/>
        <c:majorTickMark val="out"/>
        <c:minorTickMark val="none"/>
        <c:tickLblPos val="nextTo"/>
        <c:spPr>
          <a:ln w="6031">
            <a:noFill/>
          </a:ln>
        </c:spPr>
        <c:txPr>
          <a:bodyPr rot="-60000000" spcFirstLastPara="1" vertOverflow="ellipsis" vert="horz" wrap="square" anchor="ctr" anchorCtr="1"/>
          <a:lstStyle/>
          <a:p>
            <a:pPr>
              <a:defRPr sz="1138" b="0" i="0" u="none" strike="noStrike" kern="1200" baseline="0">
                <a:solidFill>
                  <a:schemeClr val="tx1">
                    <a:lumMod val="65000"/>
                    <a:lumOff val="35000"/>
                  </a:schemeClr>
                </a:solidFill>
                <a:latin typeface="+mn-lt"/>
                <a:ea typeface="+mn-ea"/>
                <a:cs typeface="+mn-cs"/>
              </a:defRPr>
            </a:pPr>
            <a:endParaRPr lang="fi-FI"/>
          </a:p>
        </c:txPr>
        <c:crossAx val="3"/>
        <c:crosses val="max"/>
        <c:crossBetween val="between"/>
        <c:majorUnit val="0.1"/>
      </c:valAx>
      <c:spPr>
        <a:noFill/>
        <a:ln w="25355">
          <a:noFill/>
        </a:ln>
      </c:spPr>
    </c:plotArea>
    <c:legend>
      <c:legendPos val="r"/>
      <c:layout>
        <c:manualLayout>
          <c:xMode val="edge"/>
          <c:yMode val="edge"/>
          <c:x val="0.75670798354047797"/>
          <c:y val="0.36882110156077819"/>
          <c:w val="0.23918934893010302"/>
          <c:h val="0.25855502794975049"/>
        </c:manualLayout>
      </c:layout>
      <c:overlay val="0"/>
      <c:spPr>
        <a:noFill/>
        <a:ln w="24132">
          <a:noFill/>
        </a:ln>
      </c:spPr>
      <c:txPr>
        <a:bodyPr rot="0" spcFirstLastPara="1" vertOverflow="ellipsis" vert="horz" wrap="square" anchor="ctr" anchorCtr="1"/>
        <a:lstStyle/>
        <a:p>
          <a:pPr>
            <a:defRPr sz="1138"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c:spPr>
  <c:txPr>
    <a:bodyPr/>
    <a:lstStyle/>
    <a:p>
      <a:pPr>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Rahavarat</c:v>
                </c:pt>
              </c:strCache>
            </c:strRef>
          </c:tx>
          <c:spPr>
            <a:solidFill>
              <a:schemeClr val="bg1">
                <a:lumMod val="50000"/>
              </a:schemeClr>
            </a:solidFill>
            <a:ln>
              <a:noFill/>
            </a:ln>
            <a:effectLst/>
          </c:spPr>
          <c:invertIfNegative val="0"/>
          <c:dLbls>
            <c:dLbl>
              <c:idx val="0"/>
              <c:layout>
                <c:manualLayout>
                  <c:x val="1.5625000000000001E-3"/>
                  <c:y val="3.004035815676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A5-4F61-B24F-12E3D1EDAB33}"/>
                </c:ext>
              </c:extLst>
            </c:dLbl>
            <c:dLbl>
              <c:idx val="1"/>
              <c:layout>
                <c:manualLayout>
                  <c:x val="-1.5624999999999426E-3"/>
                  <c:y val="5.407264468217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A5-4F61-B24F-12E3D1EDAB33}"/>
                </c:ext>
              </c:extLst>
            </c:dLbl>
            <c:dLbl>
              <c:idx val="2"/>
              <c:layout>
                <c:manualLayout>
                  <c:x val="1.5624999999998854E-3"/>
                  <c:y val="6.008071631352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A5-4F61-B24F-12E3D1EDAB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21.1</c:v>
                </c:pt>
                <c:pt idx="1">
                  <c:v>29.9</c:v>
                </c:pt>
                <c:pt idx="2">
                  <c:v>29</c:v>
                </c:pt>
                <c:pt idx="3">
                  <c:v>36.299999999999997</c:v>
                </c:pt>
              </c:numCache>
            </c:numRef>
          </c:val>
          <c:extLst>
            <c:ext xmlns:c16="http://schemas.microsoft.com/office/drawing/2014/chart" uri="{C3380CC4-5D6E-409C-BE32-E72D297353CC}">
              <c16:uniqueId val="{00000000-9BA5-4F61-B24F-12E3D1EDAB33}"/>
            </c:ext>
          </c:extLst>
        </c:ser>
        <c:ser>
          <c:idx val="1"/>
          <c:order val="1"/>
          <c:tx>
            <c:strRef>
              <c:f>Sheet1!$C$1</c:f>
              <c:strCache>
                <c:ptCount val="1"/>
                <c:pt idx="0">
                  <c:v>Myytävissä olevat rahoitusvarat</c:v>
                </c:pt>
              </c:strCache>
            </c:strRef>
          </c:tx>
          <c:spPr>
            <a:solidFill>
              <a:schemeClr val="bg1">
                <a:lumMod val="65000"/>
              </a:schemeClr>
            </a:solidFill>
            <a:ln>
              <a:noFill/>
            </a:ln>
            <a:effectLst/>
          </c:spPr>
          <c:invertIfNegative val="0"/>
          <c:dLbls>
            <c:dLbl>
              <c:idx val="0"/>
              <c:layout>
                <c:manualLayout>
                  <c:x val="1.5625000000000001E-3"/>
                  <c:y val="-0.102137217732988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A5-4F61-B24F-12E3D1EDAB33}"/>
                </c:ext>
              </c:extLst>
            </c:dLbl>
            <c:dLbl>
              <c:idx val="1"/>
              <c:layout>
                <c:manualLayout>
                  <c:x val="-1.5624999999999426E-3"/>
                  <c:y val="-0.1652219698621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A5-4F61-B24F-12E3D1EDAB33}"/>
                </c:ext>
              </c:extLst>
            </c:dLbl>
            <c:dLbl>
              <c:idx val="2"/>
              <c:layout>
                <c:manualLayout>
                  <c:x val="0"/>
                  <c:y val="-0.18324618475624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A5-4F61-B24F-12E3D1EDAB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40.299999999999997</c:v>
                </c:pt>
                <c:pt idx="1">
                  <c:v>64.400000000000006</c:v>
                </c:pt>
                <c:pt idx="2">
                  <c:v>63.7</c:v>
                </c:pt>
                <c:pt idx="3">
                  <c:v>53.9</c:v>
                </c:pt>
              </c:numCache>
            </c:numRef>
          </c:val>
          <c:extLst>
            <c:ext xmlns:c16="http://schemas.microsoft.com/office/drawing/2014/chart" uri="{C3380CC4-5D6E-409C-BE32-E72D297353CC}">
              <c16:uniqueId val="{00000001-9BA5-4F61-B24F-12E3D1EDAB33}"/>
            </c:ext>
          </c:extLst>
        </c:ser>
        <c:dLbls>
          <c:showLegendKey val="0"/>
          <c:showVal val="0"/>
          <c:showCatName val="0"/>
          <c:showSerName val="0"/>
          <c:showPercent val="0"/>
          <c:showBubbleSize val="0"/>
        </c:dLbls>
        <c:gapWidth val="339"/>
        <c:overlap val="100"/>
        <c:axId val="259057456"/>
        <c:axId val="259058112"/>
      </c:barChart>
      <c:lineChart>
        <c:grouping val="standard"/>
        <c:varyColors val="0"/>
        <c:ser>
          <c:idx val="2"/>
          <c:order val="2"/>
          <c:tx>
            <c:strRef>
              <c:f>Sheet1!$D$1</c:f>
              <c:strCache>
                <c:ptCount val="1"/>
                <c:pt idx="0">
                  <c:v>Osinko/liikevoitto</c:v>
                </c:pt>
              </c:strCache>
            </c:strRef>
          </c:tx>
          <c:spPr>
            <a:ln w="57150" cap="rnd">
              <a:solidFill>
                <a:srgbClr val="FF3334"/>
              </a:solidFill>
              <a:round/>
            </a:ln>
            <a:effectLst/>
          </c:spPr>
          <c:marker>
            <c:symbol val="none"/>
          </c:marker>
          <c:dLbls>
            <c:dLbl>
              <c:idx val="0"/>
              <c:layout>
                <c:manualLayout>
                  <c:x val="-2.9687499999999999E-2"/>
                  <c:y val="-4.506053723514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A5-4F61-B24F-12E3D1EDAB33}"/>
                </c:ext>
              </c:extLst>
            </c:dLbl>
            <c:dLbl>
              <c:idx val="1"/>
              <c:layout>
                <c:manualLayout>
                  <c:x val="-3.593750000000006E-2"/>
                  <c:y val="-3.6048429788113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A5-4F61-B24F-12E3D1EDAB33}"/>
                </c:ext>
              </c:extLst>
            </c:dLbl>
            <c:dLbl>
              <c:idx val="2"/>
              <c:layout>
                <c:manualLayout>
                  <c:x val="-3.1250000000000118E-2"/>
                  <c:y val="-2.7036322341085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A5-4F61-B24F-12E3D1EDAB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1.6</c:v>
                </c:pt>
                <c:pt idx="1">
                  <c:v>0.85699999999999998</c:v>
                </c:pt>
                <c:pt idx="2">
                  <c:v>1.228</c:v>
                </c:pt>
                <c:pt idx="3">
                  <c:v>0.56999999999999995</c:v>
                </c:pt>
              </c:numCache>
            </c:numRef>
          </c:val>
          <c:smooth val="0"/>
          <c:extLst>
            <c:ext xmlns:c16="http://schemas.microsoft.com/office/drawing/2014/chart" uri="{C3380CC4-5D6E-409C-BE32-E72D297353CC}">
              <c16:uniqueId val="{00000002-9BA5-4F61-B24F-12E3D1EDAB33}"/>
            </c:ext>
          </c:extLst>
        </c:ser>
        <c:dLbls>
          <c:showLegendKey val="0"/>
          <c:showVal val="0"/>
          <c:showCatName val="0"/>
          <c:showSerName val="0"/>
          <c:showPercent val="0"/>
          <c:showBubbleSize val="0"/>
        </c:dLbls>
        <c:marker val="1"/>
        <c:smooth val="0"/>
        <c:axId val="23875216"/>
        <c:axId val="23873904"/>
      </c:lineChart>
      <c:catAx>
        <c:axId val="25905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59058112"/>
        <c:crosses val="autoZero"/>
        <c:auto val="1"/>
        <c:lblAlgn val="ctr"/>
        <c:lblOffset val="100"/>
        <c:noMultiLvlLbl val="0"/>
      </c:catAx>
      <c:valAx>
        <c:axId val="25905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59057456"/>
        <c:crosses val="autoZero"/>
        <c:crossBetween val="between"/>
      </c:valAx>
      <c:valAx>
        <c:axId val="23873904"/>
        <c:scaling>
          <c:orientation val="minMax"/>
          <c:max val="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3875216"/>
        <c:crosses val="max"/>
        <c:crossBetween val="between"/>
      </c:valAx>
      <c:catAx>
        <c:axId val="23875216"/>
        <c:scaling>
          <c:orientation val="minMax"/>
        </c:scaling>
        <c:delete val="1"/>
        <c:axPos val="b"/>
        <c:numFmt formatCode="General" sourceLinked="1"/>
        <c:majorTickMark val="out"/>
        <c:minorTickMark val="none"/>
        <c:tickLblPos val="nextTo"/>
        <c:crossAx val="23873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0.84273</cdr:x>
      <cdr:y>0.53283</cdr:y>
    </cdr:from>
    <cdr:to>
      <cdr:x>0.87473</cdr:x>
      <cdr:y>0.57916</cdr:y>
    </cdr:to>
    <cdr:sp macro="" textlink="">
      <cdr:nvSpPr>
        <cdr:cNvPr id="2" name="TextBox 1"/>
        <cdr:cNvSpPr txBox="1"/>
      </cdr:nvSpPr>
      <cdr:spPr>
        <a:xfrm xmlns:a="http://schemas.openxmlformats.org/drawingml/2006/main">
          <a:off x="6849726" y="2252603"/>
          <a:ext cx="260096" cy="1958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a:t>
          </a:r>
          <a:endParaRPr lang="fi-FI" sz="1800" dirty="0"/>
        </a:p>
      </cdr:txBody>
    </cdr:sp>
  </cdr:relSizeAnchor>
  <cdr:relSizeAnchor xmlns:cdr="http://schemas.openxmlformats.org/drawingml/2006/chartDrawing">
    <cdr:from>
      <cdr:x>0.87041</cdr:x>
      <cdr:y>0.89134</cdr:y>
    </cdr:from>
    <cdr:to>
      <cdr:x>0.90241</cdr:x>
      <cdr:y>0.93767</cdr:y>
    </cdr:to>
    <cdr:sp macro="" textlink="">
      <cdr:nvSpPr>
        <cdr:cNvPr id="3" name="TextBox 1">
          <a:extLst xmlns:a="http://schemas.openxmlformats.org/drawingml/2006/main">
            <a:ext uri="{FF2B5EF4-FFF2-40B4-BE49-F238E27FC236}">
              <a16:creationId xmlns:a16="http://schemas.microsoft.com/office/drawing/2014/main" id="{CCE49F52-29AF-4D22-9116-4AD19F3B85CD}"/>
            </a:ext>
          </a:extLst>
        </cdr:cNvPr>
        <cdr:cNvSpPr txBox="1"/>
      </cdr:nvSpPr>
      <cdr:spPr>
        <a:xfrm xmlns:a="http://schemas.openxmlformats.org/drawingml/2006/main">
          <a:off x="7074697" y="3768269"/>
          <a:ext cx="260096" cy="1958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 *</a:t>
          </a:r>
          <a:endParaRPr lang="fi-FI"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2F0158-7454-4CF5-9C7D-7DEB92AB9F7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3F7CE91E-B66E-4702-94A5-3D23BFFB850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03F4F2-26F4-421A-8D40-60E4D5F400B5}" type="datetimeFigureOut">
              <a:rPr lang="fi-FI" smtClean="0"/>
              <a:t>5.4.2018</a:t>
            </a:fld>
            <a:endParaRPr lang="fi-FI"/>
          </a:p>
        </p:txBody>
      </p:sp>
      <p:sp>
        <p:nvSpPr>
          <p:cNvPr id="4" name="Footer Placeholder 3">
            <a:extLst>
              <a:ext uri="{FF2B5EF4-FFF2-40B4-BE49-F238E27FC236}">
                <a16:creationId xmlns:a16="http://schemas.microsoft.com/office/drawing/2014/main" id="{F8E64031-C5E2-4AFC-B07E-C910EA0D739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A461135E-B425-4BEC-ADAD-8B47361E9E7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8E1BCC9-4EA2-4F99-94F7-72EDFBA8F3E1}" type="slidenum">
              <a:rPr lang="fi-FI" smtClean="0"/>
              <a:t>‹#›</a:t>
            </a:fld>
            <a:endParaRPr lang="fi-FI"/>
          </a:p>
        </p:txBody>
      </p:sp>
    </p:spTree>
    <p:extLst>
      <p:ext uri="{BB962C8B-B14F-4D97-AF65-F5344CB8AC3E}">
        <p14:creationId xmlns:p14="http://schemas.microsoft.com/office/powerpoint/2010/main" val="77319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27B026C7-9A0E-4D83-9FD6-60B9A74FA1FE}" type="datetimeFigureOut">
              <a:rPr lang="en-GB" smtClean="0"/>
              <a:t>05/04/2018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3C4A355-8319-47B1-818B-F055EA51CCDA}" type="slidenum">
              <a:rPr lang="en-GB" smtClean="0"/>
              <a:t>‹#›</a:t>
            </a:fld>
            <a:endParaRPr lang="en-GB"/>
          </a:p>
        </p:txBody>
      </p:sp>
    </p:spTree>
    <p:extLst>
      <p:ext uri="{BB962C8B-B14F-4D97-AF65-F5344CB8AC3E}">
        <p14:creationId xmlns:p14="http://schemas.microsoft.com/office/powerpoint/2010/main" val="18933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4A355-8319-47B1-818B-F055EA51CCDA}" type="slidenum">
              <a:rPr lang="en-GB" smtClean="0"/>
              <a:t>1</a:t>
            </a:fld>
            <a:endParaRPr lang="en-GB"/>
          </a:p>
        </p:txBody>
      </p:sp>
    </p:spTree>
    <p:extLst>
      <p:ext uri="{BB962C8B-B14F-4D97-AF65-F5344CB8AC3E}">
        <p14:creationId xmlns:p14="http://schemas.microsoft.com/office/powerpoint/2010/main" val="112799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4A355-8319-47B1-818B-F055EA51CCDA}"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49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4A355-8319-47B1-818B-F055EA51CCDA}" type="slidenum">
              <a:rPr lang="en-GB" smtClean="0"/>
              <a:t>17</a:t>
            </a:fld>
            <a:endParaRPr lang="en-GB"/>
          </a:p>
        </p:txBody>
      </p:sp>
    </p:spTree>
    <p:extLst>
      <p:ext uri="{BB962C8B-B14F-4D97-AF65-F5344CB8AC3E}">
        <p14:creationId xmlns:p14="http://schemas.microsoft.com/office/powerpoint/2010/main" val="345374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B6BF6A6-7AFB-488C-A135-011DA049E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E6E3ADE-437C-4AA9-8139-82B4EBB34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a:extLst>
              <a:ext uri="{FF2B5EF4-FFF2-40B4-BE49-F238E27FC236}">
                <a16:creationId xmlns:a16="http://schemas.microsoft.com/office/drawing/2014/main" id="{4A163DD0-8DDE-48C0-B8A8-8F9F590E6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fld id="{837ECE5F-7E8A-461C-8499-69FFA9D9B25A}" type="slidenum">
              <a:rPr lang="en-US" altLang="en-US" sz="1000" smtClean="0">
                <a:latin typeface="Arial" panose="020B0604020202020204" pitchFamily="34" charset="0"/>
                <a:cs typeface="Arial" panose="020B0604020202020204" pitchFamily="34" charset="0"/>
              </a:rPr>
              <a:pPr fontAlgn="base">
                <a:spcBef>
                  <a:spcPct val="0"/>
                </a:spcBef>
                <a:spcAft>
                  <a:spcPct val="0"/>
                </a:spcAft>
              </a:pPr>
              <a:t>21</a:t>
            </a:fld>
            <a:endParaRPr lang="en-US" altLang="en-US" sz="1000">
              <a:latin typeface="Arial" panose="020B0604020202020204" pitchFamily="34" charset="0"/>
              <a:cs typeface="Arial" panose="020B0604020202020204" pitchFamily="34" charset="0"/>
            </a:endParaRPr>
          </a:p>
        </p:txBody>
      </p:sp>
      <p:sp>
        <p:nvSpPr>
          <p:cNvPr id="78853" name="Date Placeholder 4">
            <a:extLst>
              <a:ext uri="{FF2B5EF4-FFF2-40B4-BE49-F238E27FC236}">
                <a16:creationId xmlns:a16="http://schemas.microsoft.com/office/drawing/2014/main" id="{2D741500-475A-4476-B107-32A1F79DEA9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r>
              <a:rPr lang="en-US" altLang="en-US" sz="1000">
                <a:latin typeface="Arial" panose="020B0604020202020204" pitchFamily="34" charset="0"/>
                <a:cs typeface="Arial" panose="020B0604020202020204" pitchFamily="34" charset="0"/>
              </a:rPr>
              <a:t>23-10-2014</a:t>
            </a:r>
          </a:p>
        </p:txBody>
      </p:sp>
      <p:sp>
        <p:nvSpPr>
          <p:cNvPr id="78854" name="Footer Placeholder 5">
            <a:extLst>
              <a:ext uri="{FF2B5EF4-FFF2-40B4-BE49-F238E27FC236}">
                <a16:creationId xmlns:a16="http://schemas.microsoft.com/office/drawing/2014/main" id="{BC4744F8-5CB0-419A-B527-90276139454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08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33D4F1D-FCD8-4D17-B9CD-66050E45B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B68636-94B9-46B3-BC07-748A57798377}"/>
              </a:ext>
            </a:extLst>
          </p:cNvPr>
          <p:cNvSpPr>
            <a:spLocks noGrp="1"/>
          </p:cNvSpPr>
          <p:nvPr>
            <p:ph type="body" idx="1"/>
          </p:nvPr>
        </p:nvSpPr>
        <p:spPr/>
        <p:txBody>
          <a:bodyPr/>
          <a:lstStyle/>
          <a:p>
            <a:pPr eaLnBrk="1" fontAlgn="auto" hangingPunct="1">
              <a:spcBef>
                <a:spcPts val="0"/>
              </a:spcBef>
              <a:spcAft>
                <a:spcPts val="0"/>
              </a:spcAft>
              <a:defRPr/>
            </a:pPr>
            <a:endParaRPr lang="en-US" sz="1050"/>
          </a:p>
        </p:txBody>
      </p:sp>
      <p:sp>
        <p:nvSpPr>
          <p:cNvPr id="80900" name="Slide Number Placeholder 3">
            <a:extLst>
              <a:ext uri="{FF2B5EF4-FFF2-40B4-BE49-F238E27FC236}">
                <a16:creationId xmlns:a16="http://schemas.microsoft.com/office/drawing/2014/main" id="{AE40C31F-8CD0-4B25-8441-DE505307A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fld id="{D25CAAC2-64CC-4AE3-BB99-8558A7D6D715}" type="slidenum">
              <a:rPr lang="en-US" altLang="en-US" smtClean="0">
                <a:latin typeface="Calibri" panose="020F0502020204030204" pitchFamily="34" charset="0"/>
                <a:cs typeface="Arial" panose="020B0604020202020204" pitchFamily="34" charset="0"/>
              </a:rPr>
              <a:pPr fontAlgn="base">
                <a:spcBef>
                  <a:spcPct val="0"/>
                </a:spcBef>
                <a:spcAft>
                  <a:spcPct val="0"/>
                </a:spcAft>
              </a:pPr>
              <a:t>22</a:t>
            </a:fld>
            <a:endParaRPr lang="en-US" altLang="en-US">
              <a:latin typeface="Calibri" panose="020F0502020204030204" pitchFamily="34" charset="0"/>
              <a:cs typeface="Arial" panose="020B0604020202020204" pitchFamily="34" charset="0"/>
            </a:endParaRPr>
          </a:p>
        </p:txBody>
      </p:sp>
      <p:sp>
        <p:nvSpPr>
          <p:cNvPr id="80901" name="Date Placeholder 1">
            <a:extLst>
              <a:ext uri="{FF2B5EF4-FFF2-40B4-BE49-F238E27FC236}">
                <a16:creationId xmlns:a16="http://schemas.microsoft.com/office/drawing/2014/main" id="{DFF969B4-7423-4DB9-9F2A-FDFAC18F02F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r>
              <a:rPr lang="en-US" altLang="en-US" sz="1000">
                <a:latin typeface="Arial" panose="020B0604020202020204" pitchFamily="34" charset="0"/>
                <a:cs typeface="Arial" panose="020B0604020202020204" pitchFamily="34" charset="0"/>
              </a:rPr>
              <a:t>23-10-2014</a:t>
            </a:r>
          </a:p>
        </p:txBody>
      </p:sp>
      <p:sp>
        <p:nvSpPr>
          <p:cNvPr id="80902" name="Footer Placeholder 3">
            <a:extLst>
              <a:ext uri="{FF2B5EF4-FFF2-40B4-BE49-F238E27FC236}">
                <a16:creationId xmlns:a16="http://schemas.microsoft.com/office/drawing/2014/main" id="{08B6EE40-7C42-4450-BE09-5C8B6A3703A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04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Secure Office" panose="02000000000000000000" pitchFamily="2" charset="0"/>
              </a:defRPr>
            </a:lvl1pPr>
            <a:lvl2pPr marL="742950" indent="-285750">
              <a:defRPr>
                <a:solidFill>
                  <a:schemeClr val="tx1"/>
                </a:solidFill>
                <a:latin typeface="FSecure Office" panose="02000000000000000000" pitchFamily="2" charset="0"/>
              </a:defRPr>
            </a:lvl2pPr>
            <a:lvl3pPr marL="1143000" indent="-228600">
              <a:defRPr>
                <a:solidFill>
                  <a:schemeClr val="tx1"/>
                </a:solidFill>
                <a:latin typeface="FSecure Office" panose="02000000000000000000" pitchFamily="2" charset="0"/>
              </a:defRPr>
            </a:lvl3pPr>
            <a:lvl4pPr marL="1600200" indent="-228600">
              <a:defRPr>
                <a:solidFill>
                  <a:schemeClr val="tx1"/>
                </a:solidFill>
                <a:latin typeface="FSecure Office" panose="02000000000000000000" pitchFamily="2" charset="0"/>
              </a:defRPr>
            </a:lvl4pPr>
            <a:lvl5pPr marL="2057400" indent="-228600">
              <a:defRPr>
                <a:solidFill>
                  <a:schemeClr val="tx1"/>
                </a:solidFill>
                <a:latin typeface="FSecure Office" panose="02000000000000000000" pitchFamily="2" charset="0"/>
              </a:defRPr>
            </a:lvl5pPr>
            <a:lvl6pPr marL="2514600" indent="-228600" eaLnBrk="0" fontAlgn="base" hangingPunct="0">
              <a:spcBef>
                <a:spcPct val="0"/>
              </a:spcBef>
              <a:spcAft>
                <a:spcPct val="0"/>
              </a:spcAft>
              <a:defRPr>
                <a:solidFill>
                  <a:schemeClr val="tx1"/>
                </a:solidFill>
                <a:latin typeface="FSecure Office" panose="02000000000000000000" pitchFamily="2" charset="0"/>
              </a:defRPr>
            </a:lvl6pPr>
            <a:lvl7pPr marL="2971800" indent="-228600" eaLnBrk="0" fontAlgn="base" hangingPunct="0">
              <a:spcBef>
                <a:spcPct val="0"/>
              </a:spcBef>
              <a:spcAft>
                <a:spcPct val="0"/>
              </a:spcAft>
              <a:defRPr>
                <a:solidFill>
                  <a:schemeClr val="tx1"/>
                </a:solidFill>
                <a:latin typeface="FSecure Office" panose="02000000000000000000" pitchFamily="2" charset="0"/>
              </a:defRPr>
            </a:lvl7pPr>
            <a:lvl8pPr marL="3429000" indent="-228600" eaLnBrk="0" fontAlgn="base" hangingPunct="0">
              <a:spcBef>
                <a:spcPct val="0"/>
              </a:spcBef>
              <a:spcAft>
                <a:spcPct val="0"/>
              </a:spcAft>
              <a:defRPr>
                <a:solidFill>
                  <a:schemeClr val="tx1"/>
                </a:solidFill>
                <a:latin typeface="FSecure Office" panose="02000000000000000000" pitchFamily="2" charset="0"/>
              </a:defRPr>
            </a:lvl8pPr>
            <a:lvl9pPr marL="3886200" indent="-228600" eaLnBrk="0" fontAlgn="base" hangingPunct="0">
              <a:spcBef>
                <a:spcPct val="0"/>
              </a:spcBef>
              <a:spcAft>
                <a:spcPct val="0"/>
              </a:spcAft>
              <a:defRPr>
                <a:solidFill>
                  <a:schemeClr val="tx1"/>
                </a:solidFill>
                <a:latin typeface="FSecure Office" panose="02000000000000000000" pitchFamily="2" charset="0"/>
              </a:defRPr>
            </a:lvl9pPr>
          </a:lstStyle>
          <a:p>
            <a:pPr fontAlgn="base">
              <a:spcBef>
                <a:spcPct val="0"/>
              </a:spcBef>
              <a:spcAft>
                <a:spcPct val="0"/>
              </a:spcAft>
            </a:pPr>
            <a:fld id="{778DA028-E672-4E8C-98A0-7B1B08A8BA66}" type="slidenum">
              <a:rPr lang="en-GB" altLang="fi-FI" smtClean="0">
                <a:latin typeface="Calibri" panose="020F0502020204030204" pitchFamily="34" charset="0"/>
              </a:rPr>
              <a:pPr fontAlgn="base">
                <a:spcBef>
                  <a:spcPct val="0"/>
                </a:spcBef>
                <a:spcAft>
                  <a:spcPct val="0"/>
                </a:spcAft>
              </a:pPr>
              <a:t>25</a:t>
            </a:fld>
            <a:endParaRPr lang="en-GB" altLang="fi-FI">
              <a:latin typeface="Calibri" panose="020F0502020204030204" pitchFamily="34" charset="0"/>
            </a:endParaRPr>
          </a:p>
        </p:txBody>
      </p:sp>
    </p:spTree>
    <p:extLst>
      <p:ext uri="{BB962C8B-B14F-4D97-AF65-F5344CB8AC3E}">
        <p14:creationId xmlns:p14="http://schemas.microsoft.com/office/powerpoint/2010/main" val="279594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4A355-8319-47B1-818B-F055EA51CCDA}" type="slidenum">
              <a:rPr lang="en-GB" smtClean="0"/>
              <a:t>2</a:t>
            </a:fld>
            <a:endParaRPr lang="en-GB"/>
          </a:p>
        </p:txBody>
      </p:sp>
    </p:spTree>
    <p:extLst>
      <p:ext uri="{BB962C8B-B14F-4D97-AF65-F5344CB8AC3E}">
        <p14:creationId xmlns:p14="http://schemas.microsoft.com/office/powerpoint/2010/main" val="354254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4A355-8319-47B1-818B-F055EA51CCDA}" type="slidenum">
              <a:rPr lang="en-GB" smtClean="0"/>
              <a:t>3</a:t>
            </a:fld>
            <a:endParaRPr lang="en-GB"/>
          </a:p>
        </p:txBody>
      </p:sp>
    </p:spTree>
    <p:extLst>
      <p:ext uri="{BB962C8B-B14F-4D97-AF65-F5344CB8AC3E}">
        <p14:creationId xmlns:p14="http://schemas.microsoft.com/office/powerpoint/2010/main" val="293584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B0082F80-D2D0-456D-A4BF-3DBB03E6C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8E0033D7-7E3B-4954-84AA-1717932EBF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i-FI"/>
          </a:p>
        </p:txBody>
      </p:sp>
      <p:sp>
        <p:nvSpPr>
          <p:cNvPr id="4" name="Slide Number Placeholder 3">
            <a:extLst>
              <a:ext uri="{FF2B5EF4-FFF2-40B4-BE49-F238E27FC236}">
                <a16:creationId xmlns:a16="http://schemas.microsoft.com/office/drawing/2014/main" id="{2B555C3C-DA27-42E0-B22F-75E42076F775}"/>
              </a:ext>
            </a:extLst>
          </p:cNvPr>
          <p:cNvSpPr>
            <a:spLocks noGrp="1"/>
          </p:cNvSpPr>
          <p:nvPr>
            <p:ph type="sldNum" sz="quarter" idx="5"/>
          </p:nvPr>
        </p:nvSpPr>
        <p:spPr/>
        <p:txBody>
          <a:bodyPr/>
          <a:lstStyle/>
          <a:p>
            <a:pPr>
              <a:defRPr/>
            </a:pPr>
            <a:fld id="{8BC49024-9A27-4741-B2EC-5CBEE1819A73}" type="slidenum">
              <a:rPr lang="en-GB" smtClean="0"/>
              <a:pPr>
                <a:defRPr/>
              </a:pPr>
              <a:t>4</a:t>
            </a:fld>
            <a:endParaRPr lang="en-GB"/>
          </a:p>
        </p:txBody>
      </p:sp>
    </p:spTree>
    <p:extLst>
      <p:ext uri="{BB962C8B-B14F-4D97-AF65-F5344CB8AC3E}">
        <p14:creationId xmlns:p14="http://schemas.microsoft.com/office/powerpoint/2010/main" val="407857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4A355-8319-47B1-818B-F055EA51CCDA}" type="slidenum">
              <a:rPr lang="en-GB" smtClean="0"/>
              <a:t>7</a:t>
            </a:fld>
            <a:endParaRPr lang="en-GB"/>
          </a:p>
        </p:txBody>
      </p:sp>
    </p:spTree>
    <p:extLst>
      <p:ext uri="{BB962C8B-B14F-4D97-AF65-F5344CB8AC3E}">
        <p14:creationId xmlns:p14="http://schemas.microsoft.com/office/powerpoint/2010/main" val="166228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76B1BF8-1AFE-4C50-AE1A-A50259D583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46EA60C4-37D0-4525-B7B9-09AAD2E2D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4" name="Slide Number Placeholder 3">
            <a:extLst>
              <a:ext uri="{FF2B5EF4-FFF2-40B4-BE49-F238E27FC236}">
                <a16:creationId xmlns:a16="http://schemas.microsoft.com/office/drawing/2014/main" id="{8B864210-2BAE-479C-9315-411E32A39C6C}"/>
              </a:ext>
            </a:extLst>
          </p:cNvPr>
          <p:cNvSpPr>
            <a:spLocks noGrp="1"/>
          </p:cNvSpPr>
          <p:nvPr>
            <p:ph type="sldNum" sz="quarter" idx="5"/>
          </p:nvPr>
        </p:nvSpPr>
        <p:spPr/>
        <p:txBody>
          <a:bodyPr/>
          <a:lstStyle/>
          <a:p>
            <a:pPr>
              <a:defRPr/>
            </a:pPr>
            <a:fld id="{04891E53-45E5-40D8-8D75-78F6F262B213}" type="slidenum">
              <a:rPr lang="en-GB" smtClean="0"/>
              <a:pPr>
                <a:defRPr/>
              </a:pPr>
              <a:t>8</a:t>
            </a:fld>
            <a:endParaRPr lang="en-GB"/>
          </a:p>
        </p:txBody>
      </p:sp>
    </p:spTree>
    <p:extLst>
      <p:ext uri="{BB962C8B-B14F-4D97-AF65-F5344CB8AC3E}">
        <p14:creationId xmlns:p14="http://schemas.microsoft.com/office/powerpoint/2010/main" val="15832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4A355-8319-47B1-818B-F055EA51CCDA}" type="slidenum">
              <a:rPr lang="en-GB" smtClean="0"/>
              <a:t>9</a:t>
            </a:fld>
            <a:endParaRPr lang="en-GB"/>
          </a:p>
        </p:txBody>
      </p:sp>
    </p:spTree>
    <p:extLst>
      <p:ext uri="{BB962C8B-B14F-4D97-AF65-F5344CB8AC3E}">
        <p14:creationId xmlns:p14="http://schemas.microsoft.com/office/powerpoint/2010/main" val="511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4A355-8319-47B1-818B-F055EA51CCDA}" type="slidenum">
              <a:rPr lang="en-US" smtClean="0"/>
              <a:t>11</a:t>
            </a:fld>
            <a:endParaRPr lang="en-US" dirty="0"/>
          </a:p>
        </p:txBody>
      </p:sp>
    </p:spTree>
    <p:extLst>
      <p:ext uri="{BB962C8B-B14F-4D97-AF65-F5344CB8AC3E}">
        <p14:creationId xmlns:p14="http://schemas.microsoft.com/office/powerpoint/2010/main" val="297657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4A355-8319-47B1-818B-F055EA51CCDA}"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52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F333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chemeClr val="bg1"/>
                </a:solidFill>
              </a:defRPr>
            </a:lvl1pPr>
          </a:lstStyle>
          <a:p>
            <a:r>
              <a:rPr lang="en-US" dirty="0"/>
              <a:t>ADD TITLE</a:t>
            </a:r>
            <a:endParaRPr lang="en-GB" dirty="0"/>
          </a:p>
        </p:txBody>
      </p:sp>
      <p:sp>
        <p:nvSpPr>
          <p:cNvPr id="3" name="Subtitle 2"/>
          <p:cNvSpPr>
            <a:spLocks noGrp="1"/>
          </p:cNvSpPr>
          <p:nvPr>
            <p:ph type="subTitle" idx="1"/>
          </p:nvPr>
        </p:nvSpPr>
        <p:spPr>
          <a:xfrm>
            <a:off x="755999" y="3752850"/>
            <a:ext cx="10680001" cy="15049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F38D28D-79A6-4EC7-ADA6-1F74D6C7DECE}" type="slidenum">
              <a:rPr lang="en-GB" smtClean="0"/>
              <a:pPr/>
              <a:t>‹#›</a:t>
            </a:fld>
            <a:endParaRPr lang="en-GB"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3916" y="5510647"/>
            <a:ext cx="1824168" cy="592855"/>
          </a:xfrm>
          <a:prstGeom prst="rect">
            <a:avLst/>
          </a:prstGeom>
        </p:spPr>
      </p:pic>
    </p:spTree>
    <p:extLst>
      <p:ext uri="{BB962C8B-B14F-4D97-AF65-F5344CB8AC3E}">
        <p14:creationId xmlns:p14="http://schemas.microsoft.com/office/powerpoint/2010/main" val="128746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p:cNvSpPr/>
          <p:nvPr userDrawn="1"/>
        </p:nvSpPr>
        <p:spPr>
          <a:xfrm>
            <a:off x="0" y="4748462"/>
            <a:ext cx="12192000" cy="2109537"/>
          </a:xfrm>
          <a:prstGeom prst="rect">
            <a:avLst/>
          </a:prstGeom>
          <a:solidFill>
            <a:srgbClr val="FF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600" y="0"/>
            <a:ext cx="12193200" cy="4740966"/>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p>
            <a:pPr lvl="0"/>
            <a:r>
              <a:rPr lang="en-US"/>
              <a:t>Edit Master text styles</a:t>
            </a:r>
          </a:p>
        </p:txBody>
      </p:sp>
      <p:sp>
        <p:nvSpPr>
          <p:cNvPr id="9" name="Title 1"/>
          <p:cNvSpPr>
            <a:spLocks noGrp="1"/>
          </p:cNvSpPr>
          <p:nvPr>
            <p:ph type="title"/>
          </p:nvPr>
        </p:nvSpPr>
        <p:spPr>
          <a:xfrm>
            <a:off x="756000" y="4902828"/>
            <a:ext cx="10698302" cy="713031"/>
          </a:xfrm>
        </p:spPr>
        <p:txBody>
          <a:bodyPr anchor="ctr" anchorCtr="0"/>
          <a:lstStyle>
            <a:lvl1pPr algn="l">
              <a:defRPr sz="3200" b="0" i="0" baseline="0">
                <a:solidFill>
                  <a:schemeClr val="bg1"/>
                </a:solidFill>
                <a:latin typeface="FSecure Office" charset="0"/>
              </a:defRPr>
            </a:lvl1pPr>
          </a:lstStyle>
          <a:p>
            <a:r>
              <a:rPr lang="en-US"/>
              <a:t>Click to edit Master title style</a:t>
            </a:r>
            <a:endParaRPr lang="en-GB"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
        <p:nvSpPr>
          <p:cNvPr id="11" name="Text Placeholder 2"/>
          <p:cNvSpPr>
            <a:spLocks noGrp="1"/>
          </p:cNvSpPr>
          <p:nvPr>
            <p:ph type="body" idx="13"/>
          </p:nvPr>
        </p:nvSpPr>
        <p:spPr>
          <a:xfrm>
            <a:off x="756001" y="5615859"/>
            <a:ext cx="10698301" cy="734480"/>
          </a:xfrm>
        </p:spPr>
        <p:txBody>
          <a:bodyPr anchor="ctr" anchorCtr="0">
            <a:normAutofit/>
          </a:bodyPr>
          <a:lstStyle>
            <a:lvl1pPr marL="0" indent="0">
              <a:buNone/>
              <a:defRPr sz="16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4549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600" y="2261936"/>
            <a:ext cx="12193200" cy="4596063"/>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lvl1pPr>
              <a:defRPr baseline="0">
                <a:latin typeface="FSecure Office" charset="0"/>
              </a:defRPr>
            </a:lvl1pPr>
          </a:lstStyle>
          <a:p>
            <a:pPr lvl="0"/>
            <a:r>
              <a:rPr lang="en-US"/>
              <a:t>Edit Master text styles</a:t>
            </a:r>
          </a:p>
        </p:txBody>
      </p:sp>
      <p:sp>
        <p:nvSpPr>
          <p:cNvPr id="3" name="Rectangle 2"/>
          <p:cNvSpPr/>
          <p:nvPr userDrawn="1"/>
        </p:nvSpPr>
        <p:spPr>
          <a:xfrm>
            <a:off x="600" y="0"/>
            <a:ext cx="12192000" cy="2261936"/>
          </a:xfrm>
          <a:prstGeom prst="rect">
            <a:avLst/>
          </a:prstGeom>
          <a:solidFill>
            <a:srgbClr val="FF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5" name="Title 1"/>
          <p:cNvSpPr>
            <a:spLocks noGrp="1"/>
          </p:cNvSpPr>
          <p:nvPr>
            <p:ph type="title" hasCustomPrompt="1"/>
          </p:nvPr>
        </p:nvSpPr>
        <p:spPr>
          <a:xfrm>
            <a:off x="756000" y="749797"/>
            <a:ext cx="10680000" cy="1325563"/>
          </a:xfrm>
        </p:spPr>
        <p:txBody>
          <a:bodyPr/>
          <a:lstStyle>
            <a:lvl1pPr>
              <a:lnSpc>
                <a:spcPct val="65000"/>
              </a:lnSpc>
              <a:defRPr b="0" i="0" baseline="0">
                <a:solidFill>
                  <a:schemeClr val="bg1"/>
                </a:solidFill>
                <a:latin typeface="FSecure Office" charset="0"/>
              </a:defRPr>
            </a:lvl1pPr>
          </a:lstStyle>
          <a:p>
            <a:r>
              <a:rPr lang="en-US" dirty="0"/>
              <a:t>TITLE </a:t>
            </a:r>
            <a:br>
              <a:rPr lang="en-US" dirty="0"/>
            </a:br>
            <a:r>
              <a:rPr lang="en-US" dirty="0"/>
              <a:t>2 ROWS</a:t>
            </a:r>
            <a:endParaRPr lang="en-GB"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186604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1325563"/>
          </a:xfrm>
          <a:solidFill>
            <a:srgbClr val="FF3334"/>
          </a:solidFill>
        </p:spPr>
        <p:txBody>
          <a:bodyPr/>
          <a:lstStyle>
            <a:lvl1pPr>
              <a:lnSpc>
                <a:spcPct val="65000"/>
              </a:lnSpc>
              <a:defRPr sz="5400" b="0" i="0" baseline="0">
                <a:solidFill>
                  <a:schemeClr val="tx1"/>
                </a:solidFill>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a:xfrm>
            <a:off x="4038600" y="6356350"/>
            <a:ext cx="4114800" cy="365125"/>
          </a:xfrm>
        </p:spPr>
        <p:txBody>
          <a:bodyPr/>
          <a:lstStyle/>
          <a:p>
            <a:r>
              <a:rPr lang="en-US"/>
              <a:t>© F-Securen 30. yhtiökokous (2018)</a:t>
            </a:r>
            <a:endParaRPr lang="en-GB" dirty="0"/>
          </a:p>
        </p:txBody>
      </p:sp>
      <p:sp>
        <p:nvSpPr>
          <p:cNvPr id="7" name="Slide Number Placeholder 6"/>
          <p:cNvSpPr>
            <a:spLocks noGrp="1"/>
          </p:cNvSpPr>
          <p:nvPr>
            <p:ph type="sldNum" sz="quarter" idx="12"/>
          </p:nvPr>
        </p:nvSpPr>
        <p:spPr>
          <a:xfrm>
            <a:off x="756000" y="6356350"/>
            <a:ext cx="2743200" cy="365125"/>
          </a:xfrm>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3420000" cy="3819993"/>
          </a:xfrm>
          <a:solidFill>
            <a:srgbClr val="FF3334"/>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half" idx="13"/>
          </p:nvPr>
        </p:nvSpPr>
        <p:spPr>
          <a:xfrm>
            <a:off x="8016000" y="2356970"/>
            <a:ext cx="3420000" cy="3819993"/>
          </a:xfrm>
          <a:solidFill>
            <a:srgbClr val="FF3334"/>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14"/>
          </p:nvPr>
        </p:nvSpPr>
        <p:spPr>
          <a:xfrm>
            <a:off x="4386000" y="2356970"/>
            <a:ext cx="3420000" cy="3819993"/>
          </a:xfrm>
          <a:solidFill>
            <a:srgbClr val="FF3334"/>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3187431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p:bg>
      <p:bgPr>
        <a:solidFill>
          <a:srgbClr val="FF333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a:solidFill>
                  <a:schemeClr val="bg1"/>
                </a:solidFill>
              </a:defRPr>
            </a:lvl1pPr>
          </a:lstStyle>
          <a:p>
            <a:r>
              <a:rPr lang="en-US" dirty="0"/>
              <a:t>HEADLINE 1</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361800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Divider ">
    <p:bg>
      <p:bgPr>
        <a:solidFill>
          <a:srgbClr val="FF333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baseline="0">
                <a:solidFill>
                  <a:schemeClr val="bg1"/>
                </a:solidFill>
              </a:defRPr>
            </a:lvl1pPr>
          </a:lstStyle>
          <a:p>
            <a:r>
              <a:rPr lang="en-US" dirty="0"/>
              <a:t>HEADLINE</a:t>
            </a:r>
            <a:br>
              <a:rPr lang="en-US" dirty="0"/>
            </a:br>
            <a:r>
              <a:rPr lang="en-US" dirty="0"/>
              <a:t>IN</a:t>
            </a:r>
            <a:br>
              <a:rPr lang="en-US" dirty="0"/>
            </a:br>
            <a:r>
              <a:rPr lang="en-US" dirty="0"/>
              <a:t>3 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340248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Divider ">
    <p:bg>
      <p:bgPr>
        <a:solidFill>
          <a:srgbClr val="FF333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9600" baseline="0">
                <a:solidFill>
                  <a:schemeClr val="bg1"/>
                </a:solidFill>
              </a:defRPr>
            </a:lvl1pPr>
          </a:lstStyle>
          <a:p>
            <a:r>
              <a:rPr lang="en-US" dirty="0"/>
              <a:t>HEADLINE</a:t>
            </a:r>
            <a:br>
              <a:rPr lang="en-US" dirty="0"/>
            </a:br>
            <a:r>
              <a:rPr lang="en-US" dirty="0"/>
              <a:t>IN</a:t>
            </a:r>
            <a:br>
              <a:rPr lang="en-US" dirty="0"/>
            </a:br>
            <a:r>
              <a:rPr lang="en-US" dirty="0"/>
              <a:t>1,2,3</a:t>
            </a:r>
            <a:br>
              <a:rPr lang="en-US" dirty="0"/>
            </a:br>
            <a:r>
              <a:rPr lang="en-US" dirty="0"/>
              <a:t>4,5</a:t>
            </a:r>
            <a:br>
              <a:rPr lang="en-US" dirty="0"/>
            </a:br>
            <a:r>
              <a:rPr lang="en-US" dirty="0"/>
              <a:t> 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216733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
        <p:nvSpPr>
          <p:cNvPr id="10" name="Title 1"/>
          <p:cNvSpPr>
            <a:spLocks noGrp="1"/>
          </p:cNvSpPr>
          <p:nvPr>
            <p:ph type="title" hasCustomPrompt="1"/>
          </p:nvPr>
        </p:nvSpPr>
        <p:spPr>
          <a:xfrm>
            <a:off x="756000" y="756000"/>
            <a:ext cx="10680000" cy="5404912"/>
          </a:xfrm>
        </p:spPr>
        <p:txBody>
          <a:bodyPr/>
          <a:lstStyle>
            <a:lvl1pPr>
              <a:lnSpc>
                <a:spcPct val="65000"/>
              </a:lnSpc>
              <a:defRPr sz="13800">
                <a:solidFill>
                  <a:srgbClr val="FF3334"/>
                </a:solidFill>
              </a:defRPr>
            </a:lvl1pPr>
          </a:lstStyle>
          <a:p>
            <a:r>
              <a:rPr lang="en-US" dirty="0"/>
              <a:t>THANK YOU</a:t>
            </a:r>
            <a:endParaRPr lang="en-GB" dirty="0"/>
          </a:p>
        </p:txBody>
      </p:sp>
    </p:spTree>
    <p:extLst>
      <p:ext uri="{BB962C8B-B14F-4D97-AF65-F5344CB8AC3E}">
        <p14:creationId xmlns:p14="http://schemas.microsoft.com/office/powerpoint/2010/main" val="311024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FF3334"/>
        </a:solidFill>
        <a:effectLst/>
      </p:bgPr>
    </p:bg>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4038600" y="6356350"/>
            <a:ext cx="4114800" cy="365125"/>
          </a:xfrm>
        </p:spPr>
        <p:txBody>
          <a:bodyPr/>
          <a:lstStyle>
            <a:lvl1pPr>
              <a:defRPr>
                <a:solidFill>
                  <a:schemeClr val="bg1"/>
                </a:solidFill>
              </a:defRPr>
            </a:lvl1pPr>
          </a:lstStyle>
          <a:p>
            <a:r>
              <a:rPr lang="en-US"/>
              <a:t>© F-Securen 30. yhtiökokous (2018)</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6661" y="1818309"/>
            <a:ext cx="3118678" cy="3118678"/>
          </a:xfrm>
          <a:prstGeom prst="rect">
            <a:avLst/>
          </a:prstGeom>
        </p:spPr>
      </p:pic>
    </p:spTree>
    <p:extLst>
      <p:ext uri="{BB962C8B-B14F-4D97-AF65-F5344CB8AC3E}">
        <p14:creationId xmlns:p14="http://schemas.microsoft.com/office/powerpoint/2010/main" val="219903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Section Divider Pictur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baseline="0">
                <a:solidFill>
                  <a:srgbClr val="FF3334"/>
                </a:solidFill>
              </a:defRPr>
            </a:lvl1pPr>
          </a:lstStyle>
          <a:p>
            <a:r>
              <a:rPr lang="en-US" dirty="0"/>
              <a:t>HEADLINE</a:t>
            </a:r>
            <a:br>
              <a:rPr lang="en-US" dirty="0"/>
            </a:br>
            <a:r>
              <a:rPr lang="en-US" dirty="0"/>
              <a:t>IN</a:t>
            </a:r>
            <a:br>
              <a:rPr lang="en-US" dirty="0"/>
            </a:br>
            <a:r>
              <a:rPr lang="en-US" dirty="0"/>
              <a:t>3 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905498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chemeClr val="bg1"/>
                </a:solidFill>
              </a:defRPr>
            </a:lvl1pPr>
          </a:lstStyle>
          <a:p>
            <a:r>
              <a:rPr lang="en-US" dirty="0"/>
              <a:t>ADD TITLE</a:t>
            </a:r>
            <a:endParaRPr lang="en-GB" dirty="0"/>
          </a:p>
        </p:txBody>
      </p:sp>
      <p:sp>
        <p:nvSpPr>
          <p:cNvPr id="3" name="Subtitle 2"/>
          <p:cNvSpPr>
            <a:spLocks noGrp="1"/>
          </p:cNvSpPr>
          <p:nvPr>
            <p:ph type="subTitle" idx="1"/>
          </p:nvPr>
        </p:nvSpPr>
        <p:spPr>
          <a:xfrm>
            <a:off x="755999" y="3752850"/>
            <a:ext cx="10680001" cy="15049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p>
            <a:fld id="{7F38D28D-79A6-4EC7-ADA6-1F74D6C7DECE}" type="slidenum">
              <a:rPr lang="en-GB" smtClean="0"/>
              <a:t>‹#›</a:t>
            </a:fld>
            <a:endParaRPr lang="en-GB"/>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3916" y="5510647"/>
            <a:ext cx="1824168" cy="592855"/>
          </a:xfrm>
          <a:prstGeom prst="rect">
            <a:avLst/>
          </a:prstGeom>
        </p:spPr>
      </p:pic>
    </p:spTree>
    <p:extLst>
      <p:ext uri="{BB962C8B-B14F-4D97-AF65-F5344CB8AC3E}">
        <p14:creationId xmlns:p14="http://schemas.microsoft.com/office/powerpoint/2010/main" val="79988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rgbClr val="FF3334"/>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rgbClr val="FF33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0421" y="5542044"/>
            <a:ext cx="1773344" cy="507574"/>
          </a:xfrm>
          <a:prstGeom prst="rect">
            <a:avLst/>
          </a:prstGeom>
        </p:spPr>
      </p:pic>
    </p:spTree>
    <p:extLst>
      <p:ext uri="{BB962C8B-B14F-4D97-AF65-F5344CB8AC3E}">
        <p14:creationId xmlns:p14="http://schemas.microsoft.com/office/powerpoint/2010/main" val="8015218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chemeClr val="tx1"/>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608" y="5545727"/>
            <a:ext cx="1794198" cy="513543"/>
          </a:xfrm>
          <a:prstGeom prst="rect">
            <a:avLst/>
          </a:prstGeom>
        </p:spPr>
      </p:pic>
    </p:spTree>
    <p:extLst>
      <p:ext uri="{BB962C8B-B14F-4D97-AF65-F5344CB8AC3E}">
        <p14:creationId xmlns:p14="http://schemas.microsoft.com/office/powerpoint/2010/main" val="148836528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chemeClr val="tx1"/>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9608" y="5545727"/>
            <a:ext cx="1794198" cy="513543"/>
          </a:xfrm>
          <a:prstGeom prst="rect">
            <a:avLst/>
          </a:prstGeom>
        </p:spPr>
      </p:pic>
    </p:spTree>
    <p:extLst>
      <p:ext uri="{BB962C8B-B14F-4D97-AF65-F5344CB8AC3E}">
        <p14:creationId xmlns:p14="http://schemas.microsoft.com/office/powerpoint/2010/main" val="1173149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3" name="Content Placeholder 2"/>
          <p:cNvSpPr>
            <a:spLocks noGrp="1"/>
          </p:cNvSpPr>
          <p:nvPr>
            <p:ph idx="1"/>
          </p:nvPr>
        </p:nvSpPr>
        <p:spPr>
          <a:xfrm>
            <a:off x="756000" y="2356971"/>
            <a:ext cx="10680000" cy="3819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p>
            <a:fld id="{7F38D28D-79A6-4EC7-ADA6-1F74D6C7DECE}"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2504428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2766219"/>
            <a:ext cx="10680000" cy="1325563"/>
          </a:xfrm>
        </p:spPr>
        <p:txBody>
          <a:bodyPr/>
          <a:lstStyle>
            <a:lvl1pPr>
              <a:defRPr sz="9600" baseline="0"/>
            </a:lvl1pPr>
          </a:lstStyle>
          <a:p>
            <a:r>
              <a:rPr lang="en-US" dirty="0"/>
              <a:t>TITLE </a:t>
            </a:r>
            <a:endParaRPr lang="en-GB" dirty="0"/>
          </a:p>
        </p:txBody>
      </p:sp>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2808178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5178000" cy="3819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6258000" y="2356970"/>
            <a:ext cx="5178000" cy="3819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77857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half" idx="13"/>
          </p:nvPr>
        </p:nvSpPr>
        <p:spPr>
          <a:xfrm>
            <a:off x="801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14"/>
          </p:nvPr>
        </p:nvSpPr>
        <p:spPr>
          <a:xfrm>
            <a:off x="438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1423507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1" y="2356970"/>
            <a:ext cx="5177999"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6001"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58000" y="2356970"/>
            <a:ext cx="5178000"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8000"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US"/>
              <a:t>© F-Securen 30. yhtiökokous (2018)</a:t>
            </a:r>
            <a:endParaRPr lang="en-GB" dirty="0"/>
          </a:p>
        </p:txBody>
      </p:sp>
      <p:sp>
        <p:nvSpPr>
          <p:cNvPr id="9" name="Slide Number Placeholder 8"/>
          <p:cNvSpPr>
            <a:spLocks noGrp="1"/>
          </p:cNvSpPr>
          <p:nvPr>
            <p:ph type="sldNum" sz="quarter" idx="12"/>
          </p:nvPr>
        </p:nvSpPr>
        <p:spPr/>
        <p:txBody>
          <a:bodyPr/>
          <a:lstStyle/>
          <a:p>
            <a:fld id="{7F38D28D-79A6-4EC7-ADA6-1F74D6C7DECE}" type="slidenum">
              <a:rPr lang="en-GB" smtClean="0"/>
              <a:t>‹#›</a:t>
            </a:fld>
            <a:endParaRPr lang="en-GB"/>
          </a:p>
        </p:txBody>
      </p:sp>
      <p:sp>
        <p:nvSpPr>
          <p:cNvPr id="12" name="Title 1"/>
          <p:cNvSpPr>
            <a:spLocks noGrp="1"/>
          </p:cNvSpPr>
          <p:nvPr>
            <p:ph type="title" hasCustomPrompt="1"/>
          </p:nvPr>
        </p:nvSpPr>
        <p:spPr>
          <a:xfrm>
            <a:off x="756000" y="756000"/>
            <a:ext cx="10680000" cy="1325563"/>
          </a:xfrm>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1539213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000" y="756000"/>
            <a:ext cx="4016025" cy="1301400"/>
          </a:xfrm>
        </p:spPr>
        <p:txBody>
          <a:bodyPr anchor="ctr" anchorCtr="0"/>
          <a:lstStyle>
            <a:lvl1pPr algn="l">
              <a:defRPr sz="3200" b="0" i="0" baseline="0">
                <a:latin typeface="FSecure Office" charset="0"/>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5096025" y="756000"/>
            <a:ext cx="6339975" cy="527634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Object</a:t>
            </a:r>
            <a:endParaRPr lang="en-GB" dirty="0"/>
          </a:p>
        </p:txBody>
      </p:sp>
      <p:sp>
        <p:nvSpPr>
          <p:cNvPr id="4" name="Text Placeholder 3"/>
          <p:cNvSpPr>
            <a:spLocks noGrp="1"/>
          </p:cNvSpPr>
          <p:nvPr>
            <p:ph type="body" sz="half" idx="2"/>
          </p:nvPr>
        </p:nvSpPr>
        <p:spPr>
          <a:xfrm>
            <a:off x="756000" y="2401660"/>
            <a:ext cx="4016025" cy="3630689"/>
          </a:xfrm>
        </p:spPr>
        <p:txBody>
          <a:bodyPr/>
          <a:lstStyle>
            <a:lvl1pPr marL="0" indent="0">
              <a:buNone/>
              <a:defRPr sz="1600" baseline="0">
                <a:latin typeface="FSecure Offic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3611406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p:cNvSpPr/>
          <p:nvPr userDrawn="1"/>
        </p:nvSpPr>
        <p:spPr>
          <a:xfrm>
            <a:off x="0" y="4748462"/>
            <a:ext cx="12192000" cy="2109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600" y="0"/>
            <a:ext cx="12193200" cy="4740966"/>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9" name="Title 1"/>
          <p:cNvSpPr>
            <a:spLocks noGrp="1"/>
          </p:cNvSpPr>
          <p:nvPr>
            <p:ph type="title"/>
          </p:nvPr>
        </p:nvSpPr>
        <p:spPr>
          <a:xfrm>
            <a:off x="756000" y="4902828"/>
            <a:ext cx="10698302" cy="713031"/>
          </a:xfrm>
        </p:spPr>
        <p:txBody>
          <a:bodyPr anchor="ctr" anchorCtr="0"/>
          <a:lstStyle>
            <a:lvl1pPr algn="l">
              <a:defRPr sz="3200" b="0">
                <a:solidFill>
                  <a:schemeClr val="bg1"/>
                </a:solidFill>
              </a:defRPr>
            </a:lvl1pPr>
          </a:lstStyle>
          <a:p>
            <a:r>
              <a:rPr lang="en-US" dirty="0"/>
              <a:t>Click to edit Master title style</a:t>
            </a:r>
            <a:endParaRPr lang="en-GB"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11" y="6356350"/>
            <a:ext cx="1107692" cy="360000"/>
          </a:xfrm>
          <a:prstGeom prst="rect">
            <a:avLst/>
          </a:prstGeom>
        </p:spPr>
      </p:pic>
      <p:sp>
        <p:nvSpPr>
          <p:cNvPr id="11" name="Text Placeholder 2"/>
          <p:cNvSpPr>
            <a:spLocks noGrp="1"/>
          </p:cNvSpPr>
          <p:nvPr>
            <p:ph type="body" idx="13"/>
          </p:nvPr>
        </p:nvSpPr>
        <p:spPr>
          <a:xfrm>
            <a:off x="756001" y="5615859"/>
            <a:ext cx="10698301" cy="734480"/>
          </a:xfrm>
        </p:spPr>
        <p:txBody>
          <a:bodyPr anchor="ctr" anchorCtr="0">
            <a:normAutofit/>
          </a:bodyPr>
          <a:lstStyle>
            <a:lvl1pPr marL="0" indent="0">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53648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600" y="2261936"/>
            <a:ext cx="12193200" cy="4596063"/>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3" name="Rectangle 2"/>
          <p:cNvSpPr/>
          <p:nvPr userDrawn="1"/>
        </p:nvSpPr>
        <p:spPr>
          <a:xfrm>
            <a:off x="0" y="1"/>
            <a:ext cx="12192000" cy="22619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5" name="Title 1"/>
          <p:cNvSpPr>
            <a:spLocks noGrp="1"/>
          </p:cNvSpPr>
          <p:nvPr>
            <p:ph type="title" hasCustomPrompt="1"/>
          </p:nvPr>
        </p:nvSpPr>
        <p:spPr>
          <a:xfrm>
            <a:off x="756000" y="749797"/>
            <a:ext cx="10680000" cy="1325563"/>
          </a:xfrm>
        </p:spPr>
        <p:txBody>
          <a:bodyPr/>
          <a:lstStyle>
            <a:lvl1pPr>
              <a:lnSpc>
                <a:spcPct val="65000"/>
              </a:lnSpc>
              <a:defRPr b="0" i="0" baseline="0">
                <a:solidFill>
                  <a:schemeClr val="bg1"/>
                </a:solidFill>
                <a:latin typeface="FSecure Office" charset="0"/>
              </a:defRPr>
            </a:lvl1pPr>
          </a:lstStyle>
          <a:p>
            <a:r>
              <a:rPr lang="en-US" dirty="0"/>
              <a:t>TITLE </a:t>
            </a:r>
            <a:br>
              <a:rPr lang="en-US" dirty="0"/>
            </a:br>
            <a:r>
              <a:rPr lang="en-US" dirty="0"/>
              <a:t>2 ROWS</a:t>
            </a:r>
            <a:endParaRPr lang="en-GB"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384563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rgbClr val="FF3334"/>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rgbClr val="FF33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0421" y="5542044"/>
            <a:ext cx="1773344" cy="507574"/>
          </a:xfrm>
          <a:prstGeom prst="rect">
            <a:avLst/>
          </a:prstGeom>
        </p:spPr>
      </p:pic>
    </p:spTree>
    <p:extLst>
      <p:ext uri="{BB962C8B-B14F-4D97-AF65-F5344CB8AC3E}">
        <p14:creationId xmlns:p14="http://schemas.microsoft.com/office/powerpoint/2010/main" val="754687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tx1"/>
          </a:solidFill>
        </p:spPr>
        <p:txBody>
          <a:bodyPr/>
          <a:lstStyle>
            <a:lvl1pPr>
              <a:defRPr sz="5400" b="0" i="0" baseline="0">
                <a:solidFill>
                  <a:schemeClr val="bg1"/>
                </a:solidFill>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3420000" cy="3819993"/>
          </a:xfrm>
          <a:solidFill>
            <a:schemeClr val="tx1"/>
          </a:solidFill>
        </p:spPr>
        <p:txBody>
          <a:bodyPr/>
          <a:lstStyle>
            <a:lvl1pPr>
              <a:defRPr baseline="0">
                <a:solidFill>
                  <a:schemeClr val="bg1"/>
                </a:solidFill>
                <a:latin typeface="FSecure Office" charset="0"/>
              </a:defRPr>
            </a:lvl1pPr>
            <a:lvl2pPr>
              <a:defRPr baseline="0">
                <a:solidFill>
                  <a:schemeClr val="bg1"/>
                </a:solidFill>
                <a:latin typeface="FSecure Office" charset="0"/>
              </a:defRPr>
            </a:lvl2pPr>
            <a:lvl3pPr>
              <a:defRPr baseline="0">
                <a:solidFill>
                  <a:schemeClr val="bg1"/>
                </a:solidFill>
                <a:latin typeface="FSecure Office" charset="0"/>
              </a:defRPr>
            </a:lvl3pPr>
            <a:lvl4pPr>
              <a:defRPr baseline="0">
                <a:solidFill>
                  <a:schemeClr val="bg1"/>
                </a:solidFill>
                <a:latin typeface="FSecure Office" charset="0"/>
              </a:defRPr>
            </a:lvl4pPr>
            <a:lvl5pPr>
              <a:defRPr baseline="0">
                <a:solidFill>
                  <a:schemeClr val="bg1"/>
                </a:solidFill>
                <a:latin typeface="FSecure Offi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sz="half" idx="13"/>
          </p:nvPr>
        </p:nvSpPr>
        <p:spPr>
          <a:xfrm>
            <a:off x="8016000" y="2356970"/>
            <a:ext cx="3420000" cy="3819993"/>
          </a:xfrm>
          <a:solidFill>
            <a:schemeClr val="tx1"/>
          </a:solidFill>
        </p:spPr>
        <p:txBody>
          <a:bodyPr/>
          <a:lstStyle>
            <a:lvl1pPr>
              <a:defRPr baseline="0">
                <a:solidFill>
                  <a:schemeClr val="bg1"/>
                </a:solidFill>
                <a:latin typeface="FSecure Office" charset="0"/>
              </a:defRPr>
            </a:lvl1pPr>
            <a:lvl2pPr>
              <a:defRPr baseline="0">
                <a:solidFill>
                  <a:schemeClr val="bg1"/>
                </a:solidFill>
                <a:latin typeface="FSecure Office" charset="0"/>
              </a:defRPr>
            </a:lvl2pPr>
            <a:lvl3pPr>
              <a:defRPr baseline="0">
                <a:solidFill>
                  <a:schemeClr val="bg1"/>
                </a:solidFill>
                <a:latin typeface="FSecure Office" charset="0"/>
              </a:defRPr>
            </a:lvl3pPr>
            <a:lvl4pPr>
              <a:defRPr baseline="0">
                <a:solidFill>
                  <a:schemeClr val="bg1"/>
                </a:solidFill>
                <a:latin typeface="FSecure Office" charset="0"/>
              </a:defRPr>
            </a:lvl4pPr>
            <a:lvl5pPr>
              <a:defRPr baseline="0">
                <a:solidFill>
                  <a:schemeClr val="bg1"/>
                </a:solidFill>
                <a:latin typeface="FSecure Offi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sz="half" idx="14"/>
          </p:nvPr>
        </p:nvSpPr>
        <p:spPr>
          <a:xfrm>
            <a:off x="4386000" y="2356970"/>
            <a:ext cx="3420000" cy="3819993"/>
          </a:xfrm>
          <a:solidFill>
            <a:schemeClr val="tx1"/>
          </a:solidFill>
        </p:spPr>
        <p:txBody>
          <a:bodyPr/>
          <a:lstStyle>
            <a:lvl1pPr>
              <a:defRPr baseline="0">
                <a:solidFill>
                  <a:schemeClr val="bg1"/>
                </a:solidFill>
                <a:latin typeface="FSecure Office" charset="0"/>
              </a:defRPr>
            </a:lvl1pPr>
            <a:lvl2pPr>
              <a:defRPr baseline="0">
                <a:solidFill>
                  <a:schemeClr val="bg1"/>
                </a:solidFill>
                <a:latin typeface="FSecure Office" charset="0"/>
              </a:defRPr>
            </a:lvl2pPr>
            <a:lvl3pPr>
              <a:defRPr baseline="0">
                <a:solidFill>
                  <a:schemeClr val="bg1"/>
                </a:solidFill>
                <a:latin typeface="FSecure Office" charset="0"/>
              </a:defRPr>
            </a:lvl3pPr>
            <a:lvl4pPr>
              <a:defRPr baseline="0">
                <a:solidFill>
                  <a:schemeClr val="bg1"/>
                </a:solidFill>
                <a:latin typeface="FSecure Office" charset="0"/>
              </a:defRPr>
            </a:lvl4pPr>
            <a:lvl5pPr>
              <a:defRPr baseline="0">
                <a:solidFill>
                  <a:schemeClr val="bg1"/>
                </a:solidFill>
                <a:latin typeface="FSecure Offi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56350"/>
            <a:ext cx="1107695" cy="360000"/>
          </a:xfrm>
          <a:prstGeom prst="rect">
            <a:avLst/>
          </a:prstGeom>
        </p:spPr>
      </p:pic>
    </p:spTree>
    <p:extLst>
      <p:ext uri="{BB962C8B-B14F-4D97-AF65-F5344CB8AC3E}">
        <p14:creationId xmlns:p14="http://schemas.microsoft.com/office/powerpoint/2010/main" val="1208643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Divider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a:solidFill>
                  <a:schemeClr val="bg1"/>
                </a:solidFill>
              </a:defRPr>
            </a:lvl1pPr>
          </a:lstStyle>
          <a:p>
            <a:r>
              <a:rPr lang="en-US" dirty="0"/>
              <a:t>HEADLINE 1</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1" y="6356350"/>
            <a:ext cx="1107692" cy="360000"/>
          </a:xfrm>
          <a:prstGeom prst="rect">
            <a:avLst/>
          </a:prstGeom>
        </p:spPr>
      </p:pic>
    </p:spTree>
    <p:extLst>
      <p:ext uri="{BB962C8B-B14F-4D97-AF65-F5344CB8AC3E}">
        <p14:creationId xmlns:p14="http://schemas.microsoft.com/office/powerpoint/2010/main" val="65247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ection Divider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baseline="0">
                <a:solidFill>
                  <a:schemeClr val="bg1"/>
                </a:solidFill>
              </a:defRPr>
            </a:lvl1pPr>
          </a:lstStyle>
          <a:p>
            <a:r>
              <a:rPr lang="en-US" dirty="0"/>
              <a:t>HEADLINE</a:t>
            </a:r>
            <a:br>
              <a:rPr lang="en-US" dirty="0"/>
            </a:br>
            <a:r>
              <a:rPr lang="en-US" dirty="0"/>
              <a:t>IN</a:t>
            </a:r>
            <a:br>
              <a:rPr lang="en-US" dirty="0"/>
            </a:br>
            <a:r>
              <a:rPr lang="en-US" dirty="0"/>
              <a:t>3 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1" y="6369797"/>
            <a:ext cx="1107692" cy="360000"/>
          </a:xfrm>
          <a:prstGeom prst="rect">
            <a:avLst/>
          </a:prstGeom>
        </p:spPr>
      </p:pic>
    </p:spTree>
    <p:extLst>
      <p:ext uri="{BB962C8B-B14F-4D97-AF65-F5344CB8AC3E}">
        <p14:creationId xmlns:p14="http://schemas.microsoft.com/office/powerpoint/2010/main" val="4276687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ection Divider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9600" baseline="0">
                <a:solidFill>
                  <a:schemeClr val="bg1"/>
                </a:solidFill>
              </a:defRPr>
            </a:lvl1pPr>
          </a:lstStyle>
          <a:p>
            <a:r>
              <a:rPr lang="en-US" dirty="0"/>
              <a:t>HEADLINE</a:t>
            </a:r>
            <a:br>
              <a:rPr lang="en-US" dirty="0"/>
            </a:br>
            <a:r>
              <a:rPr lang="en-US" dirty="0"/>
              <a:t>IN</a:t>
            </a:r>
            <a:br>
              <a:rPr lang="en-US" dirty="0"/>
            </a:br>
            <a:r>
              <a:rPr lang="en-US" dirty="0"/>
              <a:t>1,2,3</a:t>
            </a:r>
            <a:br>
              <a:rPr lang="en-US" dirty="0"/>
            </a:br>
            <a:r>
              <a:rPr lang="en-US" dirty="0"/>
              <a:t>4,5</a:t>
            </a:r>
            <a:br>
              <a:rPr lang="en-US" dirty="0"/>
            </a:br>
            <a:r>
              <a:rPr lang="en-US" dirty="0"/>
              <a:t>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1" y="6356350"/>
            <a:ext cx="1107692" cy="360000"/>
          </a:xfrm>
          <a:prstGeom prst="rect">
            <a:avLst/>
          </a:prstGeom>
        </p:spPr>
      </p:pic>
    </p:spTree>
    <p:extLst>
      <p:ext uri="{BB962C8B-B14F-4D97-AF65-F5344CB8AC3E}">
        <p14:creationId xmlns:p14="http://schemas.microsoft.com/office/powerpoint/2010/main" val="1873337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1" y="6356350"/>
            <a:ext cx="1107692" cy="360000"/>
          </a:xfrm>
          <a:prstGeom prst="rect">
            <a:avLst/>
          </a:prstGeom>
        </p:spPr>
      </p:pic>
      <p:sp>
        <p:nvSpPr>
          <p:cNvPr id="8" name="Title 1"/>
          <p:cNvSpPr>
            <a:spLocks noGrp="1"/>
          </p:cNvSpPr>
          <p:nvPr>
            <p:ph type="title" hasCustomPrompt="1"/>
          </p:nvPr>
        </p:nvSpPr>
        <p:spPr>
          <a:xfrm>
            <a:off x="756000" y="756000"/>
            <a:ext cx="10680000" cy="5404912"/>
          </a:xfrm>
        </p:spPr>
        <p:txBody>
          <a:bodyPr/>
          <a:lstStyle>
            <a:lvl1pPr>
              <a:lnSpc>
                <a:spcPct val="65000"/>
              </a:lnSpc>
              <a:defRPr sz="13800">
                <a:solidFill>
                  <a:schemeClr val="bg1"/>
                </a:solidFill>
              </a:defRPr>
            </a:lvl1pPr>
          </a:lstStyle>
          <a:p>
            <a:r>
              <a:rPr lang="en-US" dirty="0"/>
              <a:t>THANK YOU</a:t>
            </a:r>
            <a:endParaRPr lang="en-GB" dirty="0"/>
          </a:p>
        </p:txBody>
      </p:sp>
    </p:spTree>
    <p:extLst>
      <p:ext uri="{BB962C8B-B14F-4D97-AF65-F5344CB8AC3E}">
        <p14:creationId xmlns:p14="http://schemas.microsoft.com/office/powerpoint/2010/main" val="364091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922" y="1348409"/>
            <a:ext cx="4012096" cy="401209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418" y="1818309"/>
            <a:ext cx="3117600" cy="3117600"/>
          </a:xfrm>
          <a:prstGeom prst="rect">
            <a:avLst/>
          </a:prstGeom>
        </p:spPr>
      </p:pic>
      <p:sp>
        <p:nvSpPr>
          <p:cNvPr id="7" name="Footer Placeholder 3"/>
          <p:cNvSpPr>
            <a:spLocks noGrp="1"/>
          </p:cNvSpPr>
          <p:nvPr>
            <p:ph type="ftr" sz="quarter" idx="11"/>
          </p:nvPr>
        </p:nvSpPr>
        <p:spPr>
          <a:xfrm>
            <a:off x="4038600" y="6356350"/>
            <a:ext cx="4114800" cy="365125"/>
          </a:xfrm>
        </p:spPr>
        <p:txBody>
          <a:bodyPr/>
          <a:lstStyle/>
          <a:p>
            <a:r>
              <a:rPr lang="en-US"/>
              <a:t>© F-Securen 30. yhtiökokous (2018)</a:t>
            </a:r>
            <a:endParaRPr lang="en-GB" dirty="0"/>
          </a:p>
        </p:txBody>
      </p:sp>
    </p:spTree>
    <p:extLst>
      <p:ext uri="{BB962C8B-B14F-4D97-AF65-F5344CB8AC3E}">
        <p14:creationId xmlns:p14="http://schemas.microsoft.com/office/powerpoint/2010/main" val="2385961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chemeClr val="bg1"/>
                </a:solidFill>
              </a:defRPr>
            </a:lvl1pPr>
          </a:lstStyle>
          <a:p>
            <a:r>
              <a:rPr lang="en-US" dirty="0"/>
              <a:t>ADD TITLE</a:t>
            </a:r>
            <a:endParaRPr lang="en-GB" dirty="0"/>
          </a:p>
        </p:txBody>
      </p:sp>
      <p:sp>
        <p:nvSpPr>
          <p:cNvPr id="3" name="Subtitle 2"/>
          <p:cNvSpPr>
            <a:spLocks noGrp="1"/>
          </p:cNvSpPr>
          <p:nvPr>
            <p:ph type="subTitle" idx="1"/>
          </p:nvPr>
        </p:nvSpPr>
        <p:spPr>
          <a:xfrm>
            <a:off x="755999" y="3752850"/>
            <a:ext cx="10680001" cy="15049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p>
            <a:fld id="{7F38D28D-79A6-4EC7-ADA6-1F74D6C7DECE}" type="slidenum">
              <a:rPr lang="en-GB" smtClean="0"/>
              <a:t>‹#›</a:t>
            </a:fld>
            <a:endParaRPr lang="en-GB"/>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3916" y="5510647"/>
            <a:ext cx="1824168" cy="592855"/>
          </a:xfrm>
          <a:prstGeom prst="rect">
            <a:avLst/>
          </a:prstGeom>
        </p:spPr>
      </p:pic>
    </p:spTree>
    <p:extLst>
      <p:ext uri="{BB962C8B-B14F-4D97-AF65-F5344CB8AC3E}">
        <p14:creationId xmlns:p14="http://schemas.microsoft.com/office/powerpoint/2010/main" val="1683939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3916" y="5546014"/>
            <a:ext cx="1824168" cy="522121"/>
          </a:xfrm>
          <a:prstGeom prst="rect">
            <a:avLst/>
          </a:prstGeom>
        </p:spPr>
      </p:pic>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rgbClr val="00BAFF"/>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3916" y="5544804"/>
            <a:ext cx="1824168" cy="522121"/>
          </a:xfrm>
          <a:prstGeom prst="rect">
            <a:avLst/>
          </a:prstGeom>
        </p:spPr>
      </p:pic>
    </p:spTree>
    <p:extLst>
      <p:ext uri="{BB962C8B-B14F-4D97-AF65-F5344CB8AC3E}">
        <p14:creationId xmlns:p14="http://schemas.microsoft.com/office/powerpoint/2010/main" val="32240757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3916" y="5546014"/>
            <a:ext cx="1824168" cy="522121"/>
          </a:xfrm>
          <a:prstGeom prst="rect">
            <a:avLst/>
          </a:prstGeom>
        </p:spPr>
      </p:pic>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sp>
        <p:nvSpPr>
          <p:cNvPr id="5" name="Title 1"/>
          <p:cNvSpPr>
            <a:spLocks noGrp="1"/>
          </p:cNvSpPr>
          <p:nvPr>
            <p:ph type="ctrTitle" hasCustomPrompt="1"/>
          </p:nvPr>
        </p:nvSpPr>
        <p:spPr>
          <a:xfrm>
            <a:off x="755999" y="1122363"/>
            <a:ext cx="10680001" cy="2306487"/>
          </a:xfrm>
        </p:spPr>
        <p:txBody>
          <a:bodyPr anchor="ctr" anchorCtr="1">
            <a:normAutofit/>
          </a:bodyPr>
          <a:lstStyle>
            <a:lvl1pPr algn="ctr">
              <a:defRPr sz="8800" spc="-150">
                <a:solidFill>
                  <a:srgbClr val="00BAFF"/>
                </a:solidFill>
              </a:defRPr>
            </a:lvl1pPr>
          </a:lstStyle>
          <a:p>
            <a:r>
              <a:rPr lang="en-US" dirty="0"/>
              <a:t>ADD TITLE</a:t>
            </a:r>
            <a:endParaRPr lang="en-GB" dirty="0"/>
          </a:p>
        </p:txBody>
      </p:sp>
      <p:sp>
        <p:nvSpPr>
          <p:cNvPr id="6" name="Subtitle 2"/>
          <p:cNvSpPr>
            <a:spLocks noGrp="1"/>
          </p:cNvSpPr>
          <p:nvPr>
            <p:ph type="subTitle" idx="1"/>
          </p:nvPr>
        </p:nvSpPr>
        <p:spPr>
          <a:xfrm>
            <a:off x="755999" y="3752850"/>
            <a:ext cx="10680001" cy="1504950"/>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3916" y="5544804"/>
            <a:ext cx="1824168" cy="522121"/>
          </a:xfrm>
          <a:prstGeom prst="rect">
            <a:avLst/>
          </a:prstGeom>
        </p:spPr>
      </p:pic>
    </p:spTree>
    <p:extLst>
      <p:ext uri="{BB962C8B-B14F-4D97-AF65-F5344CB8AC3E}">
        <p14:creationId xmlns:p14="http://schemas.microsoft.com/office/powerpoint/2010/main" val="975833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3" name="Content Placeholder 2"/>
          <p:cNvSpPr>
            <a:spLocks noGrp="1"/>
          </p:cNvSpPr>
          <p:nvPr>
            <p:ph idx="1"/>
          </p:nvPr>
        </p:nvSpPr>
        <p:spPr>
          <a:xfrm>
            <a:off x="756000" y="2356971"/>
            <a:ext cx="10680000" cy="3819992"/>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p>
            <a:fld id="{7F38D28D-79A6-4EC7-ADA6-1F74D6C7DECE}" type="slidenum">
              <a:rPr lang="en-GB" smtClean="0"/>
              <a:t>‹#›</a:t>
            </a:fld>
            <a:endParaRPr lang="en-GB"/>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Tree>
    <p:extLst>
      <p:ext uri="{BB962C8B-B14F-4D97-AF65-F5344CB8AC3E}">
        <p14:creationId xmlns:p14="http://schemas.microsoft.com/office/powerpoint/2010/main" val="66983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
        <p:nvSpPr>
          <p:cNvPr id="2" name="Title 1"/>
          <p:cNvSpPr>
            <a:spLocks noGrp="1"/>
          </p:cNvSpPr>
          <p:nvPr>
            <p:ph type="title"/>
          </p:nvPr>
        </p:nvSpPr>
        <p:spPr/>
        <p:txBody>
          <a:bodyPr/>
          <a:lstStyle>
            <a:lvl1pPr>
              <a:lnSpc>
                <a:spcPct val="65000"/>
              </a:lnSpc>
              <a:defRPr b="0" i="0" baseline="0">
                <a:latin typeface="FSecure Office" charset="0"/>
              </a:defRPr>
            </a:lvl1pPr>
          </a:lstStyle>
          <a:p>
            <a:r>
              <a:rPr lang="en-US"/>
              <a:t>Click to edit Master title style</a:t>
            </a:r>
            <a:endParaRPr lang="en-GB" dirty="0"/>
          </a:p>
        </p:txBody>
      </p:sp>
      <p:sp>
        <p:nvSpPr>
          <p:cNvPr id="3" name="Content Placeholder 2"/>
          <p:cNvSpPr>
            <a:spLocks noGrp="1"/>
          </p:cNvSpPr>
          <p:nvPr>
            <p:ph idx="1"/>
          </p:nvPr>
        </p:nvSpPr>
        <p:spPr>
          <a:xfrm>
            <a:off x="756000" y="2356971"/>
            <a:ext cx="10680000" cy="3819992"/>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US"/>
              <a:t>© F-Securen 30. yhtiökokous (2018)</a:t>
            </a:r>
            <a:endParaRPr lang="en-GB" dirty="0"/>
          </a:p>
        </p:txBody>
      </p:sp>
      <p:sp>
        <p:nvSpPr>
          <p:cNvPr id="6" name="Slide Number Placeholder 5"/>
          <p:cNvSpPr>
            <a:spLocks noGrp="1"/>
          </p:cNvSpPr>
          <p:nvPr>
            <p:ph type="sldNum" sz="quarter" idx="12"/>
          </p:nvPr>
        </p:nvSpPr>
        <p:spPr/>
        <p:txBody>
          <a:bodyPr/>
          <a:lstStyle/>
          <a:p>
            <a:fld id="{7F38D28D-79A6-4EC7-ADA6-1F74D6C7DECE}" type="slidenum">
              <a:rPr lang="en-GB" smtClean="0"/>
              <a:t>‹#›</a:t>
            </a:fld>
            <a:endParaRPr lang="en-GB"/>
          </a:p>
        </p:txBody>
      </p:sp>
    </p:spTree>
    <p:extLst>
      <p:ext uri="{BB962C8B-B14F-4D97-AF65-F5344CB8AC3E}">
        <p14:creationId xmlns:p14="http://schemas.microsoft.com/office/powerpoint/2010/main" val="867141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2766219"/>
            <a:ext cx="10680000" cy="1325563"/>
          </a:xfrm>
        </p:spPr>
        <p:txBody>
          <a:bodyPr/>
          <a:lstStyle>
            <a:lvl1pPr>
              <a:defRPr sz="9600" baseline="0"/>
            </a:lvl1pPr>
          </a:lstStyle>
          <a:p>
            <a:r>
              <a:rPr lang="en-US" dirty="0"/>
              <a:t>TITLE </a:t>
            </a:r>
            <a:endParaRPr lang="en-GB" dirty="0"/>
          </a:p>
        </p:txBody>
      </p:sp>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Tree>
    <p:extLst>
      <p:ext uri="{BB962C8B-B14F-4D97-AF65-F5344CB8AC3E}">
        <p14:creationId xmlns:p14="http://schemas.microsoft.com/office/powerpoint/2010/main" val="56110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3" name="Content Placeholder 2"/>
          <p:cNvSpPr>
            <a:spLocks noGrp="1"/>
          </p:cNvSpPr>
          <p:nvPr>
            <p:ph sz="half" idx="1"/>
          </p:nvPr>
        </p:nvSpPr>
        <p:spPr>
          <a:xfrm>
            <a:off x="756000" y="2356970"/>
            <a:ext cx="5178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6258000" y="2356970"/>
            <a:ext cx="5178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4045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3" name="Content Placeholder 2"/>
          <p:cNvSpPr>
            <a:spLocks noGrp="1"/>
          </p:cNvSpPr>
          <p:nvPr>
            <p:ph sz="half" idx="1"/>
          </p:nvPr>
        </p:nvSpPr>
        <p:spPr>
          <a:xfrm>
            <a:off x="75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half" idx="13"/>
          </p:nvPr>
        </p:nvSpPr>
        <p:spPr>
          <a:xfrm>
            <a:off x="801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14"/>
          </p:nvPr>
        </p:nvSpPr>
        <p:spPr>
          <a:xfrm>
            <a:off x="438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9541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1" y="2356970"/>
            <a:ext cx="5177999"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6001"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58000" y="2356970"/>
            <a:ext cx="5178000"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8000"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US"/>
              <a:t>© F-Securen 30. yhtiökokous (2018)</a:t>
            </a:r>
            <a:endParaRPr lang="en-GB" dirty="0"/>
          </a:p>
        </p:txBody>
      </p:sp>
      <p:sp>
        <p:nvSpPr>
          <p:cNvPr id="9" name="Slide Number Placeholder 8"/>
          <p:cNvSpPr>
            <a:spLocks noGrp="1"/>
          </p:cNvSpPr>
          <p:nvPr>
            <p:ph type="sldNum" sz="quarter" idx="12"/>
          </p:nvPr>
        </p:nvSpPr>
        <p:spPr/>
        <p:txBody>
          <a:bodyPr/>
          <a:lstStyle/>
          <a:p>
            <a:fld id="{7F38D28D-79A6-4EC7-ADA6-1F74D6C7DECE}" type="slidenum">
              <a:rPr lang="en-GB" smtClean="0"/>
              <a:t>‹#›</a:t>
            </a:fld>
            <a:endParaRPr lang="en-GB"/>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0" name="Title 1"/>
          <p:cNvSpPr>
            <a:spLocks noGrp="1"/>
          </p:cNvSpPr>
          <p:nvPr>
            <p:ph type="title" hasCustomPrompt="1"/>
          </p:nvPr>
        </p:nvSpPr>
        <p:spPr>
          <a:xfrm>
            <a:off x="756000" y="756000"/>
            <a:ext cx="10680000" cy="1325563"/>
          </a:xfrm>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Tree>
    <p:extLst>
      <p:ext uri="{BB962C8B-B14F-4D97-AF65-F5344CB8AC3E}">
        <p14:creationId xmlns:p14="http://schemas.microsoft.com/office/powerpoint/2010/main" val="620838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000" y="756000"/>
            <a:ext cx="4016025" cy="1301400"/>
          </a:xfrm>
        </p:spPr>
        <p:txBody>
          <a:bodyPr anchor="ctr" anchorCtr="0"/>
          <a:lstStyle>
            <a:lvl1pPr algn="l">
              <a:defRPr sz="3200" b="0" i="0" baseline="0">
                <a:latin typeface="FSecure Office" charset="0"/>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5096025" y="756000"/>
            <a:ext cx="6339975" cy="527634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Object</a:t>
            </a:r>
            <a:endParaRPr lang="en-GB" dirty="0"/>
          </a:p>
        </p:txBody>
      </p:sp>
      <p:sp>
        <p:nvSpPr>
          <p:cNvPr id="4" name="Text Placeholder 3"/>
          <p:cNvSpPr>
            <a:spLocks noGrp="1"/>
          </p:cNvSpPr>
          <p:nvPr>
            <p:ph type="body" sz="half" idx="2"/>
          </p:nvPr>
        </p:nvSpPr>
        <p:spPr>
          <a:xfrm>
            <a:off x="756000" y="2401660"/>
            <a:ext cx="4016025" cy="3610429"/>
          </a:xfrm>
        </p:spPr>
        <p:txBody>
          <a:bodyPr/>
          <a:lstStyle>
            <a:lvl1pPr marL="0" indent="0">
              <a:buNone/>
              <a:defRPr sz="1600" baseline="0">
                <a:latin typeface="FSecure Offic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Tree>
    <p:extLst>
      <p:ext uri="{BB962C8B-B14F-4D97-AF65-F5344CB8AC3E}">
        <p14:creationId xmlns:p14="http://schemas.microsoft.com/office/powerpoint/2010/main" val="375056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p:cNvSpPr/>
          <p:nvPr userDrawn="1"/>
        </p:nvSpPr>
        <p:spPr>
          <a:xfrm>
            <a:off x="0" y="4748462"/>
            <a:ext cx="12192000" cy="2109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600" y="0"/>
            <a:ext cx="12193200" cy="4740966"/>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9" name="Title 1"/>
          <p:cNvSpPr>
            <a:spLocks noGrp="1"/>
          </p:cNvSpPr>
          <p:nvPr>
            <p:ph type="title"/>
          </p:nvPr>
        </p:nvSpPr>
        <p:spPr>
          <a:xfrm>
            <a:off x="756000" y="4902828"/>
            <a:ext cx="10698302" cy="713031"/>
          </a:xfrm>
        </p:spPr>
        <p:txBody>
          <a:bodyPr anchor="ctr" anchorCtr="0"/>
          <a:lstStyle>
            <a:lvl1pPr algn="l">
              <a:defRPr sz="3200" b="0" i="0" baseline="0">
                <a:solidFill>
                  <a:schemeClr val="bg1"/>
                </a:solidFill>
                <a:latin typeface="FSecure Office" charset="0"/>
              </a:defRPr>
            </a:lvl1pPr>
          </a:lstStyle>
          <a:p>
            <a:r>
              <a:rPr lang="en-US" dirty="0"/>
              <a:t>Click to edit Master title style</a:t>
            </a:r>
            <a:endParaRPr lang="en-GB" dirty="0"/>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10" y="6346368"/>
            <a:ext cx="1107692" cy="360000"/>
          </a:xfrm>
          <a:prstGeom prst="rect">
            <a:avLst/>
          </a:prstGeom>
        </p:spPr>
      </p:pic>
      <p:sp>
        <p:nvSpPr>
          <p:cNvPr id="12" name="Text Placeholder 2"/>
          <p:cNvSpPr>
            <a:spLocks noGrp="1"/>
          </p:cNvSpPr>
          <p:nvPr>
            <p:ph type="body" idx="13"/>
          </p:nvPr>
        </p:nvSpPr>
        <p:spPr>
          <a:xfrm>
            <a:off x="756000" y="5623355"/>
            <a:ext cx="10698302" cy="732995"/>
          </a:xfrm>
        </p:spPr>
        <p:txBody>
          <a:bodyPr anchor="ctr" anchorCtr="0">
            <a:normAutofit/>
          </a:bodyPr>
          <a:lstStyle>
            <a:lvl1pPr marL="0" indent="0">
              <a:buNone/>
              <a:defRPr sz="16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822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600" y="2261936"/>
            <a:ext cx="12193200" cy="4596063"/>
          </a:xfrm>
          <a: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3" name="Rectangle 2"/>
          <p:cNvSpPr/>
          <p:nvPr userDrawn="1"/>
        </p:nvSpPr>
        <p:spPr>
          <a:xfrm>
            <a:off x="0" y="1"/>
            <a:ext cx="12192000" cy="2261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5" name="Title 1"/>
          <p:cNvSpPr>
            <a:spLocks noGrp="1"/>
          </p:cNvSpPr>
          <p:nvPr>
            <p:ph type="title" hasCustomPrompt="1"/>
          </p:nvPr>
        </p:nvSpPr>
        <p:spPr>
          <a:xfrm>
            <a:off x="756000" y="749797"/>
            <a:ext cx="10680000" cy="1325563"/>
          </a:xfrm>
        </p:spPr>
        <p:txBody>
          <a:bodyPr/>
          <a:lstStyle>
            <a:lvl1pPr>
              <a:lnSpc>
                <a:spcPct val="65000"/>
              </a:lnSpc>
              <a:defRPr b="0" i="0" baseline="0">
                <a:solidFill>
                  <a:schemeClr val="bg1"/>
                </a:solidFill>
                <a:latin typeface="FSecure Office" charset="0"/>
              </a:defRPr>
            </a:lvl1pPr>
          </a:lstStyle>
          <a:p>
            <a:r>
              <a:rPr lang="en-US" dirty="0"/>
              <a:t>TITLE </a:t>
            </a:r>
            <a:br>
              <a:rPr lang="en-US" dirty="0"/>
            </a:br>
            <a:r>
              <a:rPr lang="en-US" dirty="0"/>
              <a:t>2 ROWS</a:t>
            </a:r>
            <a:endParaRPr lang="en-GB" dirty="0"/>
          </a:p>
        </p:txBody>
      </p:sp>
    </p:spTree>
    <p:extLst>
      <p:ext uri="{BB962C8B-B14F-4D97-AF65-F5344CB8AC3E}">
        <p14:creationId xmlns:p14="http://schemas.microsoft.com/office/powerpoint/2010/main" val="404888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2"/>
          </a:solidFill>
        </p:spPr>
        <p:txBody>
          <a:bodyPr/>
          <a:lstStyle>
            <a:lvl1pPr>
              <a:lnSpc>
                <a:spcPct val="65000"/>
              </a:lnSpc>
              <a:defRPr sz="5400" b="0" i="0" baseline="0">
                <a:solidFill>
                  <a:schemeClr val="tx1"/>
                </a:solidFill>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3" name="Content Placeholder 2"/>
          <p:cNvSpPr>
            <a:spLocks noGrp="1"/>
          </p:cNvSpPr>
          <p:nvPr>
            <p:ph sz="half" idx="1"/>
          </p:nvPr>
        </p:nvSpPr>
        <p:spPr>
          <a:xfrm>
            <a:off x="756000" y="2356970"/>
            <a:ext cx="3420000" cy="3819993"/>
          </a:xfrm>
          <a:solidFill>
            <a:schemeClr val="accent2"/>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half" idx="13"/>
          </p:nvPr>
        </p:nvSpPr>
        <p:spPr>
          <a:xfrm>
            <a:off x="8016000" y="2356970"/>
            <a:ext cx="3420000" cy="3819993"/>
          </a:xfrm>
          <a:solidFill>
            <a:schemeClr val="accent2"/>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14"/>
          </p:nvPr>
        </p:nvSpPr>
        <p:spPr>
          <a:xfrm>
            <a:off x="4386000" y="2356970"/>
            <a:ext cx="3420000" cy="3819993"/>
          </a:xfrm>
          <a:solidFill>
            <a:schemeClr val="accent2"/>
          </a:solidFill>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6192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Divider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a:solidFill>
                  <a:schemeClr val="bg1"/>
                </a:solidFill>
              </a:defRPr>
            </a:lvl1pPr>
          </a:lstStyle>
          <a:p>
            <a:r>
              <a:rPr lang="en-US" dirty="0"/>
              <a:t>HEADLINE 1</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207481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ection Divider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13800" kern="1200" normalizeH="0" baseline="0">
                <a:solidFill>
                  <a:schemeClr val="bg1"/>
                </a:solidFill>
                <a:latin typeface="+mj-lt"/>
              </a:defRPr>
            </a:lvl1pPr>
          </a:lstStyle>
          <a:p>
            <a:r>
              <a:rPr lang="en-US" dirty="0"/>
              <a:t>HEADLINE</a:t>
            </a:r>
            <a:br>
              <a:rPr lang="en-US" dirty="0"/>
            </a:br>
            <a:r>
              <a:rPr lang="en-US" dirty="0"/>
              <a:t>IN</a:t>
            </a:r>
            <a:br>
              <a:rPr lang="en-US" dirty="0"/>
            </a:br>
            <a:r>
              <a:rPr lang="en-US" dirty="0"/>
              <a:t>3 ROWS</a:t>
            </a: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56086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2766219"/>
            <a:ext cx="10680000" cy="1325563"/>
          </a:xfrm>
        </p:spPr>
        <p:txBody>
          <a:bodyPr/>
          <a:lstStyle>
            <a:lvl1pPr>
              <a:defRPr sz="9600" baseline="0"/>
            </a:lvl1pPr>
          </a:lstStyle>
          <a:p>
            <a:r>
              <a:rPr lang="en-US" dirty="0"/>
              <a:t>TITLE </a:t>
            </a:r>
            <a:endParaRPr lang="en-GB" dirty="0"/>
          </a:p>
        </p:txBody>
      </p:sp>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1618400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Section Divider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756000"/>
            <a:ext cx="10680000" cy="5404912"/>
          </a:xfrm>
        </p:spPr>
        <p:txBody>
          <a:bodyPr/>
          <a:lstStyle>
            <a:lvl1pPr>
              <a:lnSpc>
                <a:spcPct val="65000"/>
              </a:lnSpc>
              <a:defRPr sz="9600" b="1" i="0" baseline="0">
                <a:solidFill>
                  <a:schemeClr val="bg1"/>
                </a:solidFill>
                <a:latin typeface="FSecure Office Bold" charset="0"/>
              </a:defRPr>
            </a:lvl1pPr>
          </a:lstStyle>
          <a:p>
            <a:br>
              <a:rPr lang="en-US" dirty="0"/>
            </a:br>
            <a:r>
              <a:rPr lang="en-US" dirty="0"/>
              <a:t>HEADLINE</a:t>
            </a:r>
            <a:br>
              <a:rPr lang="en-US" dirty="0"/>
            </a:br>
            <a:r>
              <a:rPr lang="en-US" dirty="0"/>
              <a:t>IN</a:t>
            </a:r>
            <a:br>
              <a:rPr lang="en-US" dirty="0"/>
            </a:br>
            <a:r>
              <a:rPr lang="en-US" dirty="0"/>
              <a:t>1,2,3</a:t>
            </a:r>
            <a:br>
              <a:rPr lang="en-US" dirty="0"/>
            </a:br>
            <a:r>
              <a:rPr lang="en-US" dirty="0"/>
              <a:t>4,5</a:t>
            </a:r>
            <a:br>
              <a:rPr lang="en-US" dirty="0"/>
            </a:br>
            <a:r>
              <a:rPr lang="en-US" dirty="0"/>
              <a:t>ROWS</a:t>
            </a:r>
            <a:br>
              <a:rPr lang="en-US" dirty="0"/>
            </a:br>
            <a:endParaRPr lang="en-GB" dirty="0"/>
          </a:p>
        </p:txBody>
      </p:sp>
      <p:sp>
        <p:nvSpPr>
          <p:cNvPr id="3" name="Footer Placeholder 2"/>
          <p:cNvSpPr>
            <a:spLocks noGrp="1"/>
          </p:cNvSpPr>
          <p:nvPr>
            <p:ph type="ftr" sz="quarter" idx="10"/>
          </p:nvPr>
        </p:nvSpPr>
        <p:spPr/>
        <p:txBody>
          <a:bodyPr/>
          <a:lstStyle/>
          <a:p>
            <a:r>
              <a:rPr lang="en-US"/>
              <a:t>© F-Securen 30. yhtiökokous (2018)</a:t>
            </a:r>
            <a:endParaRPr lang="en-GB" dirty="0"/>
          </a:p>
        </p:txBody>
      </p:sp>
      <p:sp>
        <p:nvSpPr>
          <p:cNvPr id="4" name="Slide Number Placeholder 3"/>
          <p:cNvSpPr>
            <a:spLocks noGrp="1"/>
          </p:cNvSpPr>
          <p:nvPr>
            <p:ph type="sldNum" sz="quarter" idx="11"/>
          </p:nvPr>
        </p:nvSpPr>
        <p:spPr/>
        <p:txBody>
          <a:bodyPr/>
          <a:lstStyle/>
          <a:p>
            <a:fld id="{7F38D28D-79A6-4EC7-ADA6-1F74D6C7DECE}" type="slidenum">
              <a:rPr lang="en-GB" smtClean="0"/>
              <a:pPr/>
              <a:t>‹#›</a:t>
            </a:fld>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10" y="6361475"/>
            <a:ext cx="1107692" cy="360000"/>
          </a:xfrm>
          <a:prstGeom prst="rect">
            <a:avLst/>
          </a:prstGeom>
        </p:spPr>
      </p:pic>
    </p:spTree>
    <p:extLst>
      <p:ext uri="{BB962C8B-B14F-4D97-AF65-F5344CB8AC3E}">
        <p14:creationId xmlns:p14="http://schemas.microsoft.com/office/powerpoint/2010/main" val="1328259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5" name="Slide Number Placeholder 4"/>
          <p:cNvSpPr>
            <a:spLocks noGrp="1"/>
          </p:cNvSpPr>
          <p:nvPr>
            <p:ph type="sldNum" sz="quarter" idx="12"/>
          </p:nvPr>
        </p:nvSpPr>
        <p:spPr/>
        <p:txBody>
          <a:bodyPr/>
          <a:lstStyle/>
          <a:p>
            <a:fld id="{7F38D28D-79A6-4EC7-ADA6-1F74D6C7DECE}"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7" y="6346368"/>
            <a:ext cx="1107695" cy="360000"/>
          </a:xfrm>
          <a:prstGeom prst="rect">
            <a:avLst/>
          </a:prstGeom>
        </p:spPr>
      </p:pic>
      <p:sp>
        <p:nvSpPr>
          <p:cNvPr id="10" name="Title 1"/>
          <p:cNvSpPr>
            <a:spLocks noGrp="1"/>
          </p:cNvSpPr>
          <p:nvPr>
            <p:ph type="title" hasCustomPrompt="1"/>
          </p:nvPr>
        </p:nvSpPr>
        <p:spPr>
          <a:xfrm>
            <a:off x="756000" y="756000"/>
            <a:ext cx="10680000" cy="5404912"/>
          </a:xfrm>
        </p:spPr>
        <p:txBody>
          <a:bodyPr/>
          <a:lstStyle>
            <a:lvl1pPr>
              <a:lnSpc>
                <a:spcPct val="65000"/>
              </a:lnSpc>
              <a:defRPr sz="13800">
                <a:solidFill>
                  <a:schemeClr val="accent2"/>
                </a:solidFill>
              </a:defRPr>
            </a:lvl1pPr>
          </a:lstStyle>
          <a:p>
            <a:r>
              <a:rPr lang="en-US" dirty="0"/>
              <a:t>THANK YOU</a:t>
            </a:r>
            <a:endParaRPr lang="en-GB" dirty="0"/>
          </a:p>
        </p:txBody>
      </p:sp>
    </p:spTree>
    <p:extLst>
      <p:ext uri="{BB962C8B-B14F-4D97-AF65-F5344CB8AC3E}">
        <p14:creationId xmlns:p14="http://schemas.microsoft.com/office/powerpoint/2010/main" val="960897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6661" y="1818309"/>
            <a:ext cx="3118678" cy="3118678"/>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a:solidFill>
                  <a:schemeClr val="bg1"/>
                </a:solidFill>
              </a:defRPr>
            </a:lvl1pPr>
          </a:lstStyle>
          <a:p>
            <a:r>
              <a:rPr lang="en-US"/>
              <a:t>© F-Securen 30. yhtiökokous (2018)</a:t>
            </a:r>
            <a:endParaRPr lang="en-GB" dirty="0"/>
          </a:p>
        </p:txBody>
      </p:sp>
    </p:spTree>
    <p:extLst>
      <p:ext uri="{BB962C8B-B14F-4D97-AF65-F5344CB8AC3E}">
        <p14:creationId xmlns:p14="http://schemas.microsoft.com/office/powerpoint/2010/main" val="177885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5178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6258000" y="2356970"/>
            <a:ext cx="5178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376087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sp>
        <p:nvSpPr>
          <p:cNvPr id="13" name="Content Placeholder 2"/>
          <p:cNvSpPr>
            <a:spLocks noGrp="1"/>
          </p:cNvSpPr>
          <p:nvPr>
            <p:ph sz="half" idx="1"/>
          </p:nvPr>
        </p:nvSpPr>
        <p:spPr>
          <a:xfrm>
            <a:off x="75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sz="half" idx="13"/>
          </p:nvPr>
        </p:nvSpPr>
        <p:spPr>
          <a:xfrm>
            <a:off x="801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sz="half" idx="14"/>
          </p:nvPr>
        </p:nvSpPr>
        <p:spPr>
          <a:xfrm>
            <a:off x="4386000" y="2356970"/>
            <a:ext cx="3420000" cy="3819993"/>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263149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1" y="2356970"/>
            <a:ext cx="5177999"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6001"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58000" y="2356970"/>
            <a:ext cx="5178000" cy="823912"/>
          </a:xfrm>
        </p:spPr>
        <p:txBody>
          <a:bodyPr anchor="ctr" anchorCtr="0">
            <a:normAutofit/>
          </a:bodyPr>
          <a:lstStyle>
            <a:lvl1pPr marL="0" indent="0">
              <a:buNone/>
              <a:defRPr sz="2800" b="0" baseline="0">
                <a:latin typeface="FSecure Offic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8000" y="3488374"/>
            <a:ext cx="5178000" cy="2701289"/>
          </a:xfrm>
        </p:spPr>
        <p:txBody>
          <a:bodyPr/>
          <a:lstStyle>
            <a:lvl1pPr>
              <a:defRPr baseline="0">
                <a:latin typeface="FSecure Office" charset="0"/>
              </a:defRPr>
            </a:lvl1pPr>
            <a:lvl2pPr>
              <a:defRPr baseline="0">
                <a:latin typeface="FSecure Office" charset="0"/>
              </a:defRPr>
            </a:lvl2pPr>
            <a:lvl3pPr>
              <a:defRPr baseline="0">
                <a:latin typeface="FSecure Office" charset="0"/>
              </a:defRPr>
            </a:lvl3pPr>
            <a:lvl4pPr>
              <a:defRPr baseline="0">
                <a:latin typeface="FSecure Office" charset="0"/>
              </a:defRPr>
            </a:lvl4pPr>
            <a:lvl5pPr>
              <a:defRPr baseline="0">
                <a:latin typeface="FSecure Office"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4038600" y="6356350"/>
            <a:ext cx="4114800" cy="365125"/>
          </a:xfrm>
        </p:spPr>
        <p:txBody>
          <a:bodyPr/>
          <a:lstStyle/>
          <a:p>
            <a:r>
              <a:rPr lang="en-US"/>
              <a:t>© F-Securen 30. yhtiökokous (2018)</a:t>
            </a:r>
            <a:endParaRPr lang="en-GB" dirty="0"/>
          </a:p>
        </p:txBody>
      </p:sp>
      <p:sp>
        <p:nvSpPr>
          <p:cNvPr id="9" name="Slide Number Placeholder 8"/>
          <p:cNvSpPr>
            <a:spLocks noGrp="1"/>
          </p:cNvSpPr>
          <p:nvPr>
            <p:ph type="sldNum" sz="quarter" idx="12"/>
          </p:nvPr>
        </p:nvSpPr>
        <p:spPr>
          <a:xfrm>
            <a:off x="756000" y="6356350"/>
            <a:ext cx="2743200" cy="365125"/>
          </a:xfrm>
        </p:spPr>
        <p:txBody>
          <a:bodyPr/>
          <a:lstStyle/>
          <a:p>
            <a:fld id="{7F38D28D-79A6-4EC7-ADA6-1F74D6C7DECE}" type="slidenum">
              <a:rPr lang="en-GB" smtClean="0"/>
              <a:t>‹#›</a:t>
            </a:fld>
            <a:endParaRPr lang="en-GB"/>
          </a:p>
        </p:txBody>
      </p:sp>
      <p:sp>
        <p:nvSpPr>
          <p:cNvPr id="11" name="Title 1"/>
          <p:cNvSpPr>
            <a:spLocks noGrp="1"/>
          </p:cNvSpPr>
          <p:nvPr>
            <p:ph type="title" hasCustomPrompt="1"/>
          </p:nvPr>
        </p:nvSpPr>
        <p:spPr>
          <a:xfrm>
            <a:off x="756000" y="756000"/>
            <a:ext cx="10680000" cy="1325563"/>
          </a:xfrm>
        </p:spPr>
        <p:txBody>
          <a:bodyPr/>
          <a:lstStyle>
            <a:lvl1pPr>
              <a:lnSpc>
                <a:spcPct val="65000"/>
              </a:lnSpc>
              <a:defRPr b="0" i="0" baseline="0">
                <a:latin typeface="FSecure Office" charset="0"/>
              </a:defRPr>
            </a:lvl1pPr>
          </a:lstStyle>
          <a:p>
            <a:r>
              <a:rPr lang="en-US" dirty="0"/>
              <a:t>TITLE</a:t>
            </a:r>
            <a:br>
              <a:rPr lang="en-US" dirty="0"/>
            </a:br>
            <a:r>
              <a:rPr lang="en-US" dirty="0"/>
              <a:t>2 ROWS</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412211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000" y="756000"/>
            <a:ext cx="4016025" cy="1301400"/>
          </a:xfrm>
        </p:spPr>
        <p:txBody>
          <a:bodyPr anchor="ctr" anchorCtr="0"/>
          <a:lstStyle>
            <a:lvl1pPr algn="l">
              <a:defRPr sz="3200" b="0" i="0" baseline="0">
                <a:latin typeface="FSecure Office"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5096025" y="756000"/>
            <a:ext cx="6339975" cy="527634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Object</a:t>
            </a:r>
            <a:endParaRPr lang="en-GB" dirty="0"/>
          </a:p>
        </p:txBody>
      </p:sp>
      <p:sp>
        <p:nvSpPr>
          <p:cNvPr id="4" name="Text Placeholder 3"/>
          <p:cNvSpPr>
            <a:spLocks noGrp="1"/>
          </p:cNvSpPr>
          <p:nvPr>
            <p:ph type="body" sz="half" idx="2"/>
          </p:nvPr>
        </p:nvSpPr>
        <p:spPr>
          <a:xfrm>
            <a:off x="756000" y="2401660"/>
            <a:ext cx="4016025" cy="3630689"/>
          </a:xfrm>
        </p:spPr>
        <p:txBody>
          <a:bodyPr/>
          <a:lstStyle>
            <a:lvl1pPr marL="0" indent="0">
              <a:buNone/>
              <a:defRPr sz="1600" baseline="0">
                <a:latin typeface="FSecure Offic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F-Securen 30. yhtiökokous (2018)</a:t>
            </a:r>
            <a:endParaRPr lang="en-GB" dirty="0"/>
          </a:p>
        </p:txBody>
      </p:sp>
      <p:sp>
        <p:nvSpPr>
          <p:cNvPr id="7" name="Slide Number Placeholder 6"/>
          <p:cNvSpPr>
            <a:spLocks noGrp="1"/>
          </p:cNvSpPr>
          <p:nvPr>
            <p:ph type="sldNum" sz="quarter" idx="12"/>
          </p:nvPr>
        </p:nvSpPr>
        <p:spPr/>
        <p:txBody>
          <a:bodyPr/>
          <a:lstStyle/>
          <a:p>
            <a:fld id="{7F38D28D-79A6-4EC7-ADA6-1F74D6C7DECE}" type="slidenum">
              <a:rPr lang="en-GB" smtClean="0"/>
              <a:t>‹#›</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608" y="6367844"/>
            <a:ext cx="1107694" cy="317048"/>
          </a:xfrm>
          <a:prstGeom prst="rect">
            <a:avLst/>
          </a:prstGeom>
        </p:spPr>
      </p:pic>
    </p:spTree>
    <p:extLst>
      <p:ext uri="{BB962C8B-B14F-4D97-AF65-F5344CB8AC3E}">
        <p14:creationId xmlns:p14="http://schemas.microsoft.com/office/powerpoint/2010/main" val="136041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000" y="756000"/>
            <a:ext cx="10680000" cy="1325563"/>
          </a:xfrm>
          <a:prstGeom prst="rect">
            <a:avLst/>
          </a:prstGeom>
        </p:spPr>
        <p:txBody>
          <a:bodyPr vert="horz" lIns="91440" tIns="45720" rIns="91440" bIns="45720" rtlCol="0" anchor="ctr" anchorCtr="1">
            <a:noAutofit/>
          </a:bodyPr>
          <a:lstStyle/>
          <a:p>
            <a:endParaRPr lang="en-GB" dirty="0"/>
          </a:p>
        </p:txBody>
      </p:sp>
      <p:sp>
        <p:nvSpPr>
          <p:cNvPr id="3" name="Text Placeholder 2"/>
          <p:cNvSpPr>
            <a:spLocks noGrp="1"/>
          </p:cNvSpPr>
          <p:nvPr>
            <p:ph type="body" idx="1"/>
          </p:nvPr>
        </p:nvSpPr>
        <p:spPr>
          <a:xfrm>
            <a:off x="756000" y="2419049"/>
            <a:ext cx="10680000" cy="37579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 F-Securen 30. yhtiökokous (2018)</a:t>
            </a:r>
            <a:endParaRPr lang="en-GB" dirty="0"/>
          </a:p>
        </p:txBody>
      </p:sp>
      <p:sp>
        <p:nvSpPr>
          <p:cNvPr id="6" name="Slide Number Placeholder 5"/>
          <p:cNvSpPr>
            <a:spLocks noGrp="1"/>
          </p:cNvSpPr>
          <p:nvPr>
            <p:ph type="sldNum" sz="quarter" idx="4"/>
          </p:nvPr>
        </p:nvSpPr>
        <p:spPr>
          <a:xfrm>
            <a:off x="7560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A7E9C65-4D87-4CF8-8498-475DF23A2EFA}" type="slidenum">
              <a:rPr lang="en-GB" smtClean="0"/>
              <a:pPr/>
              <a:t>‹#›</a:t>
            </a:fld>
            <a:endParaRPr lang="en-GB" dirty="0"/>
          </a:p>
        </p:txBody>
      </p:sp>
    </p:spTree>
    <p:extLst>
      <p:ext uri="{BB962C8B-B14F-4D97-AF65-F5344CB8AC3E}">
        <p14:creationId xmlns:p14="http://schemas.microsoft.com/office/powerpoint/2010/main" val="571707040"/>
      </p:ext>
    </p:extLst>
  </p:cSld>
  <p:clrMap bg1="lt1" tx1="dk1" bg2="lt2" tx2="dk2" accent1="accent1" accent2="accent2" accent3="accent3" accent4="accent4" accent5="accent5" accent6="accent6" hlink="hlink" folHlink="folHlink"/>
  <p:sldLayoutIdLst>
    <p:sldLayoutId id="2147483671" r:id="rId1"/>
    <p:sldLayoutId id="2147483783" r:id="rId2"/>
    <p:sldLayoutId id="2147483778"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8" r:id="rId16"/>
    <p:sldLayoutId id="2147483689" r:id="rId17"/>
    <p:sldLayoutId id="2147483786" r:id="rId18"/>
  </p:sldLayoutIdLst>
  <p:hf hdr="0" dt="0"/>
  <p:txStyles>
    <p:titleStyle>
      <a:lvl1pPr algn="ctr" defTabSz="914400" rtl="0" eaLnBrk="1" latinLnBrk="0" hangingPunct="1">
        <a:lnSpc>
          <a:spcPct val="65000"/>
        </a:lnSpc>
        <a:spcBef>
          <a:spcPct val="0"/>
        </a:spcBef>
        <a:buNone/>
        <a:defRPr sz="7200" b="1" kern="1200" cap="all" spc="-150" baseline="0">
          <a:solidFill>
            <a:srgbClr val="FF3334"/>
          </a:solidFill>
          <a:latin typeface="FSecure Office"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0" i="0" kern="1200" baseline="0">
          <a:solidFill>
            <a:schemeClr val="tx1"/>
          </a:solidFill>
          <a:latin typeface="FSecure Office"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0" i="0" kern="1200" baseline="0">
          <a:solidFill>
            <a:schemeClr val="tx1"/>
          </a:solidFill>
          <a:latin typeface="FSecure Office"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0" kern="1200" baseline="0">
          <a:solidFill>
            <a:schemeClr val="tx1"/>
          </a:solidFill>
          <a:latin typeface="FSecure Office"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000" y="756000"/>
            <a:ext cx="10680000" cy="1325563"/>
          </a:xfrm>
          <a:prstGeom prst="rect">
            <a:avLst/>
          </a:prstGeom>
        </p:spPr>
        <p:txBody>
          <a:bodyPr vert="horz" lIns="91440" tIns="45720" rIns="91440" bIns="45720" rtlCol="0" anchor="ctr" anchorCtr="1">
            <a:noAutofit/>
          </a:bodyPr>
          <a:lstStyle/>
          <a:p>
            <a:r>
              <a:rPr lang="en-US" dirty="0"/>
              <a:t>TITLE</a:t>
            </a:r>
            <a:br>
              <a:rPr lang="en-US" dirty="0"/>
            </a:br>
            <a:r>
              <a:rPr lang="en-US" dirty="0"/>
              <a:t>2 ROWS</a:t>
            </a:r>
            <a:endParaRPr lang="en-GB" dirty="0"/>
          </a:p>
        </p:txBody>
      </p:sp>
      <p:sp>
        <p:nvSpPr>
          <p:cNvPr id="3" name="Text Placeholder 2"/>
          <p:cNvSpPr>
            <a:spLocks noGrp="1"/>
          </p:cNvSpPr>
          <p:nvPr>
            <p:ph type="body" idx="1"/>
          </p:nvPr>
        </p:nvSpPr>
        <p:spPr>
          <a:xfrm>
            <a:off x="756000" y="2419049"/>
            <a:ext cx="10680000" cy="3757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F-Securen 30. yhtiökokous (2018)</a:t>
            </a:r>
            <a:endParaRPr lang="en-GB" dirty="0"/>
          </a:p>
        </p:txBody>
      </p:sp>
      <p:sp>
        <p:nvSpPr>
          <p:cNvPr id="6" name="Slide Number Placeholder 5"/>
          <p:cNvSpPr>
            <a:spLocks noGrp="1"/>
          </p:cNvSpPr>
          <p:nvPr>
            <p:ph type="sldNum" sz="quarter" idx="4"/>
          </p:nvPr>
        </p:nvSpPr>
        <p:spPr>
          <a:xfrm>
            <a:off x="756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9C65-4D87-4CF8-8498-475DF23A2EFA}" type="slidenum">
              <a:rPr lang="en-GB" smtClean="0"/>
              <a:pPr/>
              <a:t>‹#›</a:t>
            </a:fld>
            <a:endParaRPr lang="en-GB" dirty="0"/>
          </a:p>
        </p:txBody>
      </p:sp>
    </p:spTree>
    <p:extLst>
      <p:ext uri="{BB962C8B-B14F-4D97-AF65-F5344CB8AC3E}">
        <p14:creationId xmlns:p14="http://schemas.microsoft.com/office/powerpoint/2010/main" val="2584587675"/>
      </p:ext>
    </p:extLst>
  </p:cSld>
  <p:clrMap bg1="lt1" tx1="dk1" bg2="lt2" tx2="dk2" accent1="accent1" accent2="accent2" accent3="accent3" accent4="accent4" accent5="accent5" accent6="accent6" hlink="hlink" folHlink="folHlink"/>
  <p:sldLayoutIdLst>
    <p:sldLayoutId id="2147483731" r:id="rId1"/>
    <p:sldLayoutId id="2147483784" r:id="rId2"/>
    <p:sldLayoutId id="2147483779"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8" r:id="rId16"/>
    <p:sldLayoutId id="2147483749" r:id="rId17"/>
  </p:sldLayoutIdLst>
  <p:hf hdr="0" dt="0"/>
  <p:txStyles>
    <p:titleStyle>
      <a:lvl1pPr algn="ctr" defTabSz="914400" rtl="0" eaLnBrk="1" latinLnBrk="0" hangingPunct="1">
        <a:lnSpc>
          <a:spcPct val="65000"/>
        </a:lnSpc>
        <a:spcBef>
          <a:spcPct val="0"/>
        </a:spcBef>
        <a:buNone/>
        <a:defRPr sz="7200" b="1" kern="1200" cap="all" spc="-150" baseline="0">
          <a:solidFill>
            <a:schemeClr val="tx1"/>
          </a:solidFill>
          <a:latin typeface="FSecure Office"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0" i="0" kern="1200" baseline="0">
          <a:solidFill>
            <a:schemeClr val="tx1"/>
          </a:solidFill>
          <a:latin typeface="FSecure Office"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0" i="0" kern="1200" baseline="0">
          <a:solidFill>
            <a:schemeClr val="tx1"/>
          </a:solidFill>
          <a:latin typeface="FSecure Office"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0" kern="1200" baseline="0">
          <a:solidFill>
            <a:schemeClr val="tx1"/>
          </a:solidFill>
          <a:latin typeface="FSecure Office"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000" y="756000"/>
            <a:ext cx="10680000" cy="1325563"/>
          </a:xfrm>
          <a:prstGeom prst="rect">
            <a:avLst/>
          </a:prstGeom>
        </p:spPr>
        <p:txBody>
          <a:bodyPr vert="horz" lIns="91440" tIns="45720" rIns="91440" bIns="45720" rtlCol="0" anchor="ctr" anchorCtr="1">
            <a:noAutofit/>
          </a:bodyPr>
          <a:lstStyle/>
          <a:p>
            <a:br>
              <a:rPr lang="en-US" dirty="0"/>
            </a:br>
            <a:r>
              <a:rPr lang="en-US" dirty="0"/>
              <a:t>TITLE</a:t>
            </a:r>
            <a:br>
              <a:rPr lang="en-US" dirty="0"/>
            </a:br>
            <a:r>
              <a:rPr lang="en-US" dirty="0"/>
              <a:t>2 ROWS</a:t>
            </a:r>
            <a:br>
              <a:rPr lang="en-US" dirty="0"/>
            </a:br>
            <a:endParaRPr lang="en-GB" dirty="0"/>
          </a:p>
        </p:txBody>
      </p:sp>
      <p:sp>
        <p:nvSpPr>
          <p:cNvPr id="3" name="Text Placeholder 2"/>
          <p:cNvSpPr>
            <a:spLocks noGrp="1"/>
          </p:cNvSpPr>
          <p:nvPr>
            <p:ph type="body" idx="1"/>
          </p:nvPr>
        </p:nvSpPr>
        <p:spPr>
          <a:xfrm>
            <a:off x="756000" y="2419049"/>
            <a:ext cx="10680000" cy="3757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F-Securen 30. yhtiökokous (2018)</a:t>
            </a:r>
            <a:endParaRPr lang="en-GB" dirty="0"/>
          </a:p>
        </p:txBody>
      </p:sp>
      <p:sp>
        <p:nvSpPr>
          <p:cNvPr id="6" name="Slide Number Placeholder 5"/>
          <p:cNvSpPr>
            <a:spLocks noGrp="1"/>
          </p:cNvSpPr>
          <p:nvPr>
            <p:ph type="sldNum" sz="quarter" idx="4"/>
          </p:nvPr>
        </p:nvSpPr>
        <p:spPr>
          <a:xfrm>
            <a:off x="756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9C65-4D87-4CF8-8498-475DF23A2EFA}" type="slidenum">
              <a:rPr lang="en-GB" smtClean="0"/>
              <a:pPr/>
              <a:t>‹#›</a:t>
            </a:fld>
            <a:endParaRPr lang="en-GB" dirty="0"/>
          </a:p>
        </p:txBody>
      </p:sp>
    </p:spTree>
    <p:extLst>
      <p:ext uri="{BB962C8B-B14F-4D97-AF65-F5344CB8AC3E}">
        <p14:creationId xmlns:p14="http://schemas.microsoft.com/office/powerpoint/2010/main" val="700444238"/>
      </p:ext>
    </p:extLst>
  </p:cSld>
  <p:clrMap bg1="lt1" tx1="dk1" bg2="lt2" tx2="dk2" accent1="accent1" accent2="accent2" accent3="accent3" accent4="accent4" accent5="accent5" accent6="accent6" hlink="hlink" folHlink="folHlink"/>
  <p:sldLayoutIdLst>
    <p:sldLayoutId id="2147483757" r:id="rId1"/>
    <p:sldLayoutId id="2147483785" r:id="rId2"/>
    <p:sldLayoutId id="2147483781"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5" r:id="rId16"/>
    <p:sldLayoutId id="2147483776" r:id="rId17"/>
  </p:sldLayoutIdLst>
  <p:hf hdr="0" dt="0"/>
  <p:txStyles>
    <p:titleStyle>
      <a:lvl1pPr algn="ctr" defTabSz="914400" rtl="0" eaLnBrk="1" latinLnBrk="0" hangingPunct="1">
        <a:lnSpc>
          <a:spcPct val="65000"/>
        </a:lnSpc>
        <a:spcBef>
          <a:spcPct val="0"/>
        </a:spcBef>
        <a:buNone/>
        <a:defRPr sz="7200" b="1" i="0" kern="1200" cap="all" spc="-150" baseline="0">
          <a:solidFill>
            <a:schemeClr val="accent2"/>
          </a:solidFill>
          <a:latin typeface="FSecure Office"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0" i="0" kern="1200" baseline="0">
          <a:solidFill>
            <a:schemeClr val="tx1"/>
          </a:solidFill>
          <a:latin typeface="FSecure Office"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0" i="0" kern="1200" baseline="0">
          <a:solidFill>
            <a:schemeClr val="tx1"/>
          </a:solidFill>
          <a:latin typeface="FSecure Office"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0" kern="1200" baseline="0">
          <a:solidFill>
            <a:schemeClr val="tx1"/>
          </a:solidFill>
          <a:latin typeface="FSecure Office"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i="0" kern="1200" baseline="0">
          <a:solidFill>
            <a:schemeClr val="tx1"/>
          </a:solidFill>
          <a:latin typeface="FSecure Offic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tiff"/><Relationship Id="rId18" Type="http://schemas.openxmlformats.org/officeDocument/2006/relationships/image" Target="../media/image62.tiff"/><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tiff"/><Relationship Id="rId2" Type="http://schemas.openxmlformats.org/officeDocument/2006/relationships/image" Target="../media/image46.png"/><Relationship Id="rId16" Type="http://schemas.openxmlformats.org/officeDocument/2006/relationships/image" Target="../media/image60.tiff"/><Relationship Id="rId20" Type="http://schemas.openxmlformats.org/officeDocument/2006/relationships/image" Target="../media/image64.tiff"/><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tiff"/><Relationship Id="rId5" Type="http://schemas.openxmlformats.org/officeDocument/2006/relationships/image" Target="../media/image49.png"/><Relationship Id="rId15" Type="http://schemas.openxmlformats.org/officeDocument/2006/relationships/image" Target="../media/image59.tiff"/><Relationship Id="rId10" Type="http://schemas.openxmlformats.org/officeDocument/2006/relationships/image" Target="../media/image54.jpeg"/><Relationship Id="rId19" Type="http://schemas.openxmlformats.org/officeDocument/2006/relationships/image" Target="../media/image63.tiff"/><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tif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7FCC2D-2CF3-4C10-8BED-BC626A2DAF2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7705"/>
          <a:stretch/>
        </p:blipFill>
        <p:spPr>
          <a:xfrm>
            <a:off x="0" y="0"/>
            <a:ext cx="12192000" cy="6858000"/>
          </a:xfrm>
          <a:prstGeom prst="rect">
            <a:avLst/>
          </a:prstGeom>
        </p:spPr>
      </p:pic>
      <p:sp>
        <p:nvSpPr>
          <p:cNvPr id="2" name="Title 1"/>
          <p:cNvSpPr>
            <a:spLocks noGrp="1"/>
          </p:cNvSpPr>
          <p:nvPr>
            <p:ph type="title"/>
          </p:nvPr>
        </p:nvSpPr>
        <p:spPr>
          <a:xfrm>
            <a:off x="332606" y="1517400"/>
            <a:ext cx="11545115" cy="1765846"/>
          </a:xfrm>
          <a:effectLst/>
        </p:spPr>
        <p:txBody>
          <a:bodyPr>
            <a:normAutofit/>
          </a:bodyPr>
          <a:lstStyle/>
          <a:p>
            <a:pPr>
              <a:lnSpc>
                <a:spcPct val="56000"/>
              </a:lnSpc>
            </a:pPr>
            <a:r>
              <a:rPr lang="en-US" sz="7200" b="0" spc="-450" dirty="0"/>
              <a:t>TOIMITUSJOHTAJAN KATSAUS</a:t>
            </a:r>
            <a:endParaRPr lang="en-US" sz="8000" b="0" spc="-450" dirty="0">
              <a:latin typeface="FSecure Office" panose="02000000000000000000" pitchFamily="2" charset="0"/>
            </a:endParaRPr>
          </a:p>
        </p:txBody>
      </p:sp>
      <p:sp>
        <p:nvSpPr>
          <p:cNvPr id="6" name="Rectangle 5"/>
          <p:cNvSpPr/>
          <p:nvPr/>
        </p:nvSpPr>
        <p:spPr>
          <a:xfrm>
            <a:off x="3057164" y="1418056"/>
            <a:ext cx="6096000" cy="353558"/>
          </a:xfrm>
          <a:prstGeom prst="rect">
            <a:avLst/>
          </a:prstGeom>
        </p:spPr>
        <p:txBody>
          <a:bodyPr>
            <a:spAutoFit/>
          </a:bodyPr>
          <a:lstStyle/>
          <a:p>
            <a:pPr algn="ctr">
              <a:lnSpc>
                <a:spcPct val="70000"/>
              </a:lnSpc>
            </a:pPr>
            <a:r>
              <a:rPr lang="fi-FI" sz="2400" spc="-140" dirty="0">
                <a:latin typeface="FSecure Office" panose="02000000000000000000" pitchFamily="2" charset="0"/>
              </a:rPr>
              <a:t>Yhtiökokous, 4.4.2018</a:t>
            </a:r>
          </a:p>
        </p:txBody>
      </p:sp>
      <p:pic>
        <p:nvPicPr>
          <p:cNvPr id="7" name="Picture 6" descr="pink-02.png"/>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5235824" y="366272"/>
            <a:ext cx="1720352" cy="690937"/>
          </a:xfrm>
          <a:prstGeom prst="rect">
            <a:avLst/>
          </a:prstGeom>
        </p:spPr>
      </p:pic>
      <p:sp>
        <p:nvSpPr>
          <p:cNvPr id="9" name="Footer Placeholder 8">
            <a:extLst>
              <a:ext uri="{FF2B5EF4-FFF2-40B4-BE49-F238E27FC236}">
                <a16:creationId xmlns:a16="http://schemas.microsoft.com/office/drawing/2014/main" id="{C458ED20-2E6A-4E9A-819B-58A7A869FE0A}"/>
              </a:ext>
            </a:extLst>
          </p:cNvPr>
          <p:cNvSpPr>
            <a:spLocks noGrp="1"/>
          </p:cNvSpPr>
          <p:nvPr>
            <p:ph type="ftr" sz="quarter" idx="11"/>
          </p:nvPr>
        </p:nvSpPr>
        <p:spPr/>
        <p:txBody>
          <a:bodyPr/>
          <a:lstStyle/>
          <a:p>
            <a:r>
              <a:rPr lang="en-US"/>
              <a:t>© F-Securen 30. yhtiökokous (2018)</a:t>
            </a:r>
            <a:endParaRPr lang="en-GB" dirty="0"/>
          </a:p>
        </p:txBody>
      </p:sp>
      <p:sp>
        <p:nvSpPr>
          <p:cNvPr id="10" name="Slide Number Placeholder 9">
            <a:extLst>
              <a:ext uri="{FF2B5EF4-FFF2-40B4-BE49-F238E27FC236}">
                <a16:creationId xmlns:a16="http://schemas.microsoft.com/office/drawing/2014/main" id="{90A8530F-0ACE-4FA1-B847-1F88BEB56079}"/>
              </a:ext>
            </a:extLst>
          </p:cNvPr>
          <p:cNvSpPr>
            <a:spLocks noGrp="1"/>
          </p:cNvSpPr>
          <p:nvPr>
            <p:ph type="sldNum" sz="quarter" idx="12"/>
          </p:nvPr>
        </p:nvSpPr>
        <p:spPr/>
        <p:txBody>
          <a:bodyPr/>
          <a:lstStyle/>
          <a:p>
            <a:fld id="{7F38D28D-79A6-4EC7-ADA6-1F74D6C7DECE}" type="slidenum">
              <a:rPr lang="en-GB" smtClean="0"/>
              <a:t>1</a:t>
            </a:fld>
            <a:endParaRPr lang="en-GB"/>
          </a:p>
        </p:txBody>
      </p:sp>
    </p:spTree>
    <p:extLst>
      <p:ext uri="{BB962C8B-B14F-4D97-AF65-F5344CB8AC3E}">
        <p14:creationId xmlns:p14="http://schemas.microsoft.com/office/powerpoint/2010/main" val="364006776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t>LAAJEMPI TUOTE- JA PALVELUVALIKOIMA</a:t>
            </a:r>
            <a:br>
              <a:rPr lang="en-US" sz="4800" dirty="0"/>
            </a:br>
            <a:r>
              <a:rPr lang="en-US" sz="4800" dirty="0">
                <a:solidFill>
                  <a:schemeClr val="tx1"/>
                </a:solidFill>
              </a:rPr>
              <a:t>ANTAA LISÄÄ MAHDOLLISUUKSIA</a:t>
            </a:r>
          </a:p>
        </p:txBody>
      </p:sp>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7" name="Rectangle 6"/>
          <p:cNvSpPr/>
          <p:nvPr/>
        </p:nvSpPr>
        <p:spPr>
          <a:xfrm>
            <a:off x="8523429" y="4536442"/>
            <a:ext cx="2920212" cy="338554"/>
          </a:xfrm>
          <a:prstGeom prst="rect">
            <a:avLst/>
          </a:prstGeom>
        </p:spPr>
        <p:txBody>
          <a:bodyPr wrap="square">
            <a:spAutoFit/>
          </a:bodyPr>
          <a:lstStyle/>
          <a:p>
            <a:r>
              <a:rPr lang="en-US" sz="1600" dirty="0"/>
              <a:t>ENSIMMÄINEN MYYTY RATKAISU</a:t>
            </a:r>
          </a:p>
        </p:txBody>
      </p:sp>
      <p:sp>
        <p:nvSpPr>
          <p:cNvPr id="8" name="Rectangle 7"/>
          <p:cNvSpPr/>
          <p:nvPr/>
        </p:nvSpPr>
        <p:spPr>
          <a:xfrm>
            <a:off x="8523429" y="3609432"/>
            <a:ext cx="2920212" cy="338554"/>
          </a:xfrm>
          <a:prstGeom prst="rect">
            <a:avLst/>
          </a:prstGeom>
        </p:spPr>
        <p:txBody>
          <a:bodyPr wrap="square">
            <a:spAutoFit/>
          </a:bodyPr>
          <a:lstStyle/>
          <a:p>
            <a:r>
              <a:rPr lang="en-US" sz="1600" dirty="0">
                <a:solidFill>
                  <a:schemeClr val="tx2">
                    <a:lumMod val="60000"/>
                    <a:lumOff val="40000"/>
                  </a:schemeClr>
                </a:solidFill>
              </a:rPr>
              <a:t>LISÄMYYNTI</a:t>
            </a:r>
          </a:p>
        </p:txBody>
      </p:sp>
      <p:sp>
        <p:nvSpPr>
          <p:cNvPr id="9" name="Rectangle 8"/>
          <p:cNvSpPr/>
          <p:nvPr/>
        </p:nvSpPr>
        <p:spPr>
          <a:xfrm>
            <a:off x="8523429" y="2680298"/>
            <a:ext cx="2835265" cy="338554"/>
          </a:xfrm>
          <a:prstGeom prst="rect">
            <a:avLst/>
          </a:prstGeom>
        </p:spPr>
        <p:txBody>
          <a:bodyPr wrap="square">
            <a:spAutoFit/>
          </a:bodyPr>
          <a:lstStyle/>
          <a:p>
            <a:r>
              <a:rPr lang="en-US" sz="1600" dirty="0">
                <a:solidFill>
                  <a:schemeClr val="accent1"/>
                </a:solidFill>
              </a:rPr>
              <a:t>KYBERTURVALLISUUSPALVELUT</a:t>
            </a:r>
          </a:p>
        </p:txBody>
      </p:sp>
      <p:cxnSp>
        <p:nvCxnSpPr>
          <p:cNvPr id="11" name="Straight Arrow Connector 10">
            <a:extLst>
              <a:ext uri="{FF2B5EF4-FFF2-40B4-BE49-F238E27FC236}">
                <a16:creationId xmlns:a16="http://schemas.microsoft.com/office/drawing/2014/main" id="{06166B77-8B2E-40AF-BE6B-387696D4670A}"/>
              </a:ext>
            </a:extLst>
          </p:cNvPr>
          <p:cNvCxnSpPr>
            <a:cxnSpLocks/>
          </p:cNvCxnSpPr>
          <p:nvPr/>
        </p:nvCxnSpPr>
        <p:spPr>
          <a:xfrm>
            <a:off x="1787234" y="5434717"/>
            <a:ext cx="673619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D4AE41-8C7B-4A98-A8B4-645A98749801}"/>
              </a:ext>
            </a:extLst>
          </p:cNvPr>
          <p:cNvCxnSpPr>
            <a:cxnSpLocks/>
          </p:cNvCxnSpPr>
          <p:nvPr/>
        </p:nvCxnSpPr>
        <p:spPr>
          <a:xfrm flipV="1">
            <a:off x="1787234" y="2407649"/>
            <a:ext cx="0" cy="30340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A8BE32-7145-4011-82CB-967ECECB216F}"/>
              </a:ext>
            </a:extLst>
          </p:cNvPr>
          <p:cNvSpPr txBox="1"/>
          <p:nvPr/>
        </p:nvSpPr>
        <p:spPr>
          <a:xfrm>
            <a:off x="1463267" y="2076450"/>
            <a:ext cx="647934" cy="276999"/>
          </a:xfrm>
          <a:prstGeom prst="rect">
            <a:avLst/>
          </a:prstGeom>
          <a:noFill/>
        </p:spPr>
        <p:txBody>
          <a:bodyPr wrap="none" rtlCol="0">
            <a:spAutoFit/>
          </a:bodyPr>
          <a:lstStyle/>
          <a:p>
            <a:pPr algn="ctr"/>
            <a:r>
              <a:rPr lang="en-US" sz="1200" b="1" dirty="0" err="1"/>
              <a:t>Myynti</a:t>
            </a:r>
            <a:endParaRPr lang="fi-FI" sz="1200" b="1" dirty="0"/>
          </a:p>
        </p:txBody>
      </p:sp>
      <p:sp>
        <p:nvSpPr>
          <p:cNvPr id="14" name="TextBox 13">
            <a:extLst>
              <a:ext uri="{FF2B5EF4-FFF2-40B4-BE49-F238E27FC236}">
                <a16:creationId xmlns:a16="http://schemas.microsoft.com/office/drawing/2014/main" id="{582A6749-D680-400A-8903-3B49A7DD7758}"/>
              </a:ext>
            </a:extLst>
          </p:cNvPr>
          <p:cNvSpPr txBox="1"/>
          <p:nvPr/>
        </p:nvSpPr>
        <p:spPr>
          <a:xfrm>
            <a:off x="8523429" y="5284079"/>
            <a:ext cx="476412" cy="276999"/>
          </a:xfrm>
          <a:prstGeom prst="rect">
            <a:avLst/>
          </a:prstGeom>
          <a:noFill/>
        </p:spPr>
        <p:txBody>
          <a:bodyPr wrap="none" rtlCol="0">
            <a:spAutoFit/>
          </a:bodyPr>
          <a:lstStyle/>
          <a:p>
            <a:r>
              <a:rPr lang="en-US" sz="1200" b="1" dirty="0" err="1"/>
              <a:t>Aika</a:t>
            </a:r>
            <a:endParaRPr lang="fi-FI" sz="1200" b="1" dirty="0"/>
          </a:p>
        </p:txBody>
      </p:sp>
      <p:sp>
        <p:nvSpPr>
          <p:cNvPr id="22" name="Rectangle 21"/>
          <p:cNvSpPr/>
          <p:nvPr/>
        </p:nvSpPr>
        <p:spPr>
          <a:xfrm>
            <a:off x="6803986" y="4276390"/>
            <a:ext cx="1452217" cy="931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03986" y="3349380"/>
            <a:ext cx="1452217" cy="9312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03986" y="2420246"/>
            <a:ext cx="1452217" cy="931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96063" y="4276390"/>
            <a:ext cx="1452217" cy="931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96063" y="3345131"/>
            <a:ext cx="1452217" cy="9312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32484" y="4276390"/>
            <a:ext cx="1452217" cy="931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8DBDC58-ACB3-4721-AD86-73B506A0E91C}"/>
              </a:ext>
            </a:extLst>
          </p:cNvPr>
          <p:cNvSpPr>
            <a:spLocks noGrp="1"/>
          </p:cNvSpPr>
          <p:nvPr>
            <p:ph type="sldNum" sz="quarter" idx="12"/>
          </p:nvPr>
        </p:nvSpPr>
        <p:spPr/>
        <p:txBody>
          <a:bodyPr/>
          <a:lstStyle/>
          <a:p>
            <a:fld id="{7F38D28D-79A6-4EC7-ADA6-1F74D6C7DECE}" type="slidenum">
              <a:rPr lang="en-GB" smtClean="0"/>
              <a:t>10</a:t>
            </a:fld>
            <a:endParaRPr lang="en-GB"/>
          </a:p>
        </p:txBody>
      </p:sp>
    </p:spTree>
    <p:extLst>
      <p:ext uri="{BB962C8B-B14F-4D97-AF65-F5344CB8AC3E}">
        <p14:creationId xmlns:p14="http://schemas.microsoft.com/office/powerpoint/2010/main" val="169385999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rPr>
              <a:t>UHKIEN HAVAITSEMISELLE </a:t>
            </a:r>
            <a:br>
              <a:rPr lang="en-US" sz="4800" dirty="0">
                <a:solidFill>
                  <a:schemeClr val="tx1"/>
                </a:solidFill>
              </a:rPr>
            </a:br>
            <a:r>
              <a:rPr lang="en-US" sz="4800" dirty="0"/>
              <a:t>KASVAVA TARVE</a:t>
            </a:r>
            <a:br>
              <a:rPr lang="fi-FI" sz="4800" dirty="0"/>
            </a:br>
            <a:endParaRPr lang="en-US" sz="4800" b="0" dirty="0">
              <a:solidFill>
                <a:schemeClr val="tx1"/>
              </a:solidFill>
            </a:endParaRPr>
          </a:p>
        </p:txBody>
      </p:sp>
      <p:sp>
        <p:nvSpPr>
          <p:cNvPr id="12" name="Footer Placeholder 11"/>
          <p:cNvSpPr>
            <a:spLocks noGrp="1"/>
          </p:cNvSpPr>
          <p:nvPr>
            <p:ph type="ftr" sz="quarter" idx="11"/>
          </p:nvPr>
        </p:nvSpPr>
        <p:spPr/>
        <p:txBody>
          <a:bodyPr/>
          <a:lstStyle/>
          <a:p>
            <a:r>
              <a:rPr lang="en-US"/>
              <a:t>© F-Securen 30. yhtiökokous (2018)</a:t>
            </a:r>
            <a:endParaRPr lang="en-GB" dirty="0"/>
          </a:p>
        </p:txBody>
      </p:sp>
      <p:sp>
        <p:nvSpPr>
          <p:cNvPr id="25" name="ee4pHeader2"/>
          <p:cNvSpPr txBox="1"/>
          <p:nvPr/>
        </p:nvSpPr>
        <p:spPr>
          <a:xfrm>
            <a:off x="2336065" y="5388797"/>
            <a:ext cx="3545012" cy="660245"/>
          </a:xfrm>
          <a:prstGeom prst="rect">
            <a:avLst/>
          </a:prstGeom>
          <a:noFill/>
        </p:spPr>
        <p:txBody>
          <a:bodyPr wrap="square" lIns="0" tIns="0" rIns="0" bIns="0" rtlCol="0" anchor="ctr" anchorCtr="0">
            <a:noAutofit/>
          </a:bodyPr>
          <a:lstStyle>
            <a:defPPr>
              <a:defRPr lang="en-US"/>
            </a:defPPr>
            <a:lvl1pPr algn="ctr"/>
          </a:lstStyle>
          <a:p>
            <a:pPr>
              <a:lnSpc>
                <a:spcPct val="70000"/>
              </a:lnSpc>
            </a:pPr>
            <a:r>
              <a:rPr lang="en-US" sz="2000" dirty="0"/>
              <a:t>YHTIÖIDEN OSUUS, JOILLA ON KÄYTÖSSÄÄN </a:t>
            </a:r>
            <a:r>
              <a:rPr lang="en-US" sz="2000" b="1" dirty="0"/>
              <a:t>AUTOMAATTINEN </a:t>
            </a:r>
            <a:r>
              <a:rPr lang="en-US" sz="2000" dirty="0"/>
              <a:t>HÄLYTYSJÄRJESTELMÄ</a:t>
            </a:r>
          </a:p>
        </p:txBody>
      </p:sp>
      <p:sp>
        <p:nvSpPr>
          <p:cNvPr id="26" name="Footnote"/>
          <p:cNvSpPr>
            <a:spLocks noChangeArrowheads="1"/>
          </p:cNvSpPr>
          <p:nvPr/>
        </p:nvSpPr>
        <p:spPr bwMode="gray">
          <a:xfrm>
            <a:off x="515938" y="5435139"/>
            <a:ext cx="1499696" cy="61390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900" dirty="0" err="1">
                <a:cs typeface="Arial" pitchFamily="34" charset="0"/>
              </a:rPr>
              <a:t>Lähde</a:t>
            </a:r>
            <a:r>
              <a:rPr lang="en-US" sz="900" dirty="0">
                <a:cs typeface="Arial" pitchFamily="34" charset="0"/>
              </a:rPr>
              <a:t>: "Forecast Snapshot: EDR" 3/2017, "Market Guide for MDR Services" 5/2017, Gartner</a:t>
            </a:r>
          </a:p>
        </p:txBody>
      </p:sp>
      <p:sp>
        <p:nvSpPr>
          <p:cNvPr id="27" name="ee4pHeader2"/>
          <p:cNvSpPr txBox="1"/>
          <p:nvPr/>
        </p:nvSpPr>
        <p:spPr>
          <a:xfrm>
            <a:off x="6232913" y="5388797"/>
            <a:ext cx="3545012" cy="660245"/>
          </a:xfrm>
          <a:prstGeom prst="rect">
            <a:avLst/>
          </a:prstGeom>
          <a:noFill/>
        </p:spPr>
        <p:txBody>
          <a:bodyPr wrap="square" lIns="0" tIns="0" rIns="0" bIns="0" rtlCol="0" anchor="ctr" anchorCtr="0">
            <a:noAutofit/>
          </a:bodyPr>
          <a:lstStyle>
            <a:defPPr>
              <a:defRPr lang="en-US"/>
            </a:defPPr>
            <a:lvl1pPr algn="ctr"/>
          </a:lstStyle>
          <a:p>
            <a:pPr>
              <a:lnSpc>
                <a:spcPct val="70000"/>
              </a:lnSpc>
            </a:pPr>
            <a:r>
              <a:rPr lang="en-US" sz="2000" dirty="0"/>
              <a:t>YHTIÖIDEN OSUUS, JOTKA OSTAVAT HÄLYTYSJÄRJESTELMÄN </a:t>
            </a:r>
            <a:r>
              <a:rPr lang="en-US" sz="2000" b="1" dirty="0"/>
              <a:t>PALVELUNA</a:t>
            </a:r>
          </a:p>
        </p:txBody>
      </p:sp>
      <p:cxnSp>
        <p:nvCxnSpPr>
          <p:cNvPr id="31" name="Straight Connector 30">
            <a:extLst>
              <a:ext uri="{FF2B5EF4-FFF2-40B4-BE49-F238E27FC236}">
                <a16:creationId xmlns:a16="http://schemas.microsoft.com/office/drawing/2014/main" id="{D3866565-5CFD-4CFB-AEAE-BC9AFD745F29}"/>
              </a:ext>
            </a:extLst>
          </p:cNvPr>
          <p:cNvCxnSpPr/>
          <p:nvPr/>
        </p:nvCxnSpPr>
        <p:spPr>
          <a:xfrm>
            <a:off x="3416810" y="2040853"/>
            <a:ext cx="0" cy="2881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4BB228-C746-48F1-A30E-51C57329B515}"/>
              </a:ext>
            </a:extLst>
          </p:cNvPr>
          <p:cNvCxnSpPr/>
          <p:nvPr/>
        </p:nvCxnSpPr>
        <p:spPr>
          <a:xfrm>
            <a:off x="4905641" y="2040852"/>
            <a:ext cx="0" cy="2881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C7F10-33DD-4FB9-8E65-DA414C06C1D1}"/>
              </a:ext>
            </a:extLst>
          </p:cNvPr>
          <p:cNvSpPr txBox="1"/>
          <p:nvPr/>
        </p:nvSpPr>
        <p:spPr>
          <a:xfrm>
            <a:off x="2912033" y="1969656"/>
            <a:ext cx="530915" cy="276999"/>
          </a:xfrm>
          <a:prstGeom prst="rect">
            <a:avLst/>
          </a:prstGeom>
          <a:noFill/>
        </p:spPr>
        <p:txBody>
          <a:bodyPr wrap="none" rtlCol="0">
            <a:spAutoFit/>
          </a:bodyPr>
          <a:lstStyle/>
          <a:p>
            <a:r>
              <a:rPr lang="en-US" sz="1200" dirty="0"/>
              <a:t>100%</a:t>
            </a:r>
            <a:endParaRPr lang="fi-FI" sz="1200" dirty="0"/>
          </a:p>
        </p:txBody>
      </p:sp>
      <p:sp>
        <p:nvSpPr>
          <p:cNvPr id="34" name="TextBox 33">
            <a:extLst>
              <a:ext uri="{FF2B5EF4-FFF2-40B4-BE49-F238E27FC236}">
                <a16:creationId xmlns:a16="http://schemas.microsoft.com/office/drawing/2014/main" id="{52B50D2F-28CE-46D1-AC13-562BA57967DF}"/>
              </a:ext>
            </a:extLst>
          </p:cNvPr>
          <p:cNvSpPr txBox="1"/>
          <p:nvPr/>
        </p:nvSpPr>
        <p:spPr>
          <a:xfrm>
            <a:off x="4866799" y="1969656"/>
            <a:ext cx="530915" cy="276999"/>
          </a:xfrm>
          <a:prstGeom prst="rect">
            <a:avLst/>
          </a:prstGeom>
          <a:noFill/>
        </p:spPr>
        <p:txBody>
          <a:bodyPr wrap="none" rtlCol="0">
            <a:spAutoFit/>
          </a:bodyPr>
          <a:lstStyle/>
          <a:p>
            <a:r>
              <a:rPr lang="en-US" sz="1200" dirty="0"/>
              <a:t>100%</a:t>
            </a:r>
            <a:endParaRPr lang="fi-FI" sz="1200" dirty="0"/>
          </a:p>
        </p:txBody>
      </p:sp>
      <p:sp>
        <p:nvSpPr>
          <p:cNvPr id="35" name="TextBox 34">
            <a:extLst>
              <a:ext uri="{FF2B5EF4-FFF2-40B4-BE49-F238E27FC236}">
                <a16:creationId xmlns:a16="http://schemas.microsoft.com/office/drawing/2014/main" id="{AC676DF4-703F-435F-B5DF-4E72B554D281}"/>
              </a:ext>
            </a:extLst>
          </p:cNvPr>
          <p:cNvSpPr txBox="1"/>
          <p:nvPr/>
        </p:nvSpPr>
        <p:spPr>
          <a:xfrm>
            <a:off x="3151352" y="4973527"/>
            <a:ext cx="505267" cy="276999"/>
          </a:xfrm>
          <a:prstGeom prst="rect">
            <a:avLst/>
          </a:prstGeom>
          <a:noFill/>
        </p:spPr>
        <p:txBody>
          <a:bodyPr wrap="none" rtlCol="0">
            <a:spAutoFit/>
          </a:bodyPr>
          <a:lstStyle/>
          <a:p>
            <a:r>
              <a:rPr lang="en-US" sz="1200" dirty="0"/>
              <a:t>2017</a:t>
            </a:r>
            <a:endParaRPr lang="fi-FI" sz="1200" dirty="0"/>
          </a:p>
        </p:txBody>
      </p:sp>
      <p:sp>
        <p:nvSpPr>
          <p:cNvPr id="37" name="TextBox 36">
            <a:extLst>
              <a:ext uri="{FF2B5EF4-FFF2-40B4-BE49-F238E27FC236}">
                <a16:creationId xmlns:a16="http://schemas.microsoft.com/office/drawing/2014/main" id="{729698C5-C50B-4B96-9920-2453563F1469}"/>
              </a:ext>
            </a:extLst>
          </p:cNvPr>
          <p:cNvSpPr txBox="1"/>
          <p:nvPr/>
        </p:nvSpPr>
        <p:spPr>
          <a:xfrm>
            <a:off x="4655953" y="4973527"/>
            <a:ext cx="505267" cy="276999"/>
          </a:xfrm>
          <a:prstGeom prst="rect">
            <a:avLst/>
          </a:prstGeom>
          <a:noFill/>
        </p:spPr>
        <p:txBody>
          <a:bodyPr wrap="none" rtlCol="0">
            <a:spAutoFit/>
          </a:bodyPr>
          <a:lstStyle/>
          <a:p>
            <a:r>
              <a:rPr lang="en-US" sz="1200" dirty="0"/>
              <a:t>2020</a:t>
            </a:r>
            <a:endParaRPr lang="fi-FI" sz="1200" dirty="0"/>
          </a:p>
        </p:txBody>
      </p:sp>
      <p:cxnSp>
        <p:nvCxnSpPr>
          <p:cNvPr id="38" name="Straight Connector 37">
            <a:extLst>
              <a:ext uri="{FF2B5EF4-FFF2-40B4-BE49-F238E27FC236}">
                <a16:creationId xmlns:a16="http://schemas.microsoft.com/office/drawing/2014/main" id="{B41AAB85-54A7-49B6-B9AC-D1971927759D}"/>
              </a:ext>
            </a:extLst>
          </p:cNvPr>
          <p:cNvCxnSpPr>
            <a:cxnSpLocks/>
          </p:cNvCxnSpPr>
          <p:nvPr/>
        </p:nvCxnSpPr>
        <p:spPr>
          <a:xfrm flipV="1">
            <a:off x="3416554" y="3914383"/>
            <a:ext cx="1487920" cy="711702"/>
          </a:xfrm>
          <a:prstGeom prst="line">
            <a:avLst/>
          </a:prstGeom>
          <a:ln w="12700" cap="rnd">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D56D89A-8C91-4B9C-9AEA-8114CBB3000A}"/>
              </a:ext>
            </a:extLst>
          </p:cNvPr>
          <p:cNvSpPr txBox="1"/>
          <p:nvPr/>
        </p:nvSpPr>
        <p:spPr>
          <a:xfrm>
            <a:off x="4938321" y="3586893"/>
            <a:ext cx="720069" cy="461665"/>
          </a:xfrm>
          <a:prstGeom prst="rect">
            <a:avLst/>
          </a:prstGeom>
          <a:noFill/>
        </p:spPr>
        <p:txBody>
          <a:bodyPr wrap="none" rtlCol="0">
            <a:spAutoFit/>
          </a:bodyPr>
          <a:lstStyle/>
          <a:p>
            <a:r>
              <a:rPr lang="en-US" sz="2400" b="1" dirty="0">
                <a:solidFill>
                  <a:srgbClr val="FF3334"/>
                </a:solidFill>
              </a:rPr>
              <a:t>35%</a:t>
            </a:r>
            <a:endParaRPr lang="fi-FI" sz="2400" b="1" dirty="0">
              <a:solidFill>
                <a:srgbClr val="FF3334"/>
              </a:solidFill>
            </a:endParaRPr>
          </a:p>
        </p:txBody>
      </p:sp>
      <p:sp>
        <p:nvSpPr>
          <p:cNvPr id="40" name="TextBox 39">
            <a:extLst>
              <a:ext uri="{FF2B5EF4-FFF2-40B4-BE49-F238E27FC236}">
                <a16:creationId xmlns:a16="http://schemas.microsoft.com/office/drawing/2014/main" id="{91749903-D60B-4DAE-AB84-AEC5F47557A8}"/>
              </a:ext>
            </a:extLst>
          </p:cNvPr>
          <p:cNvSpPr txBox="1"/>
          <p:nvPr/>
        </p:nvSpPr>
        <p:spPr>
          <a:xfrm>
            <a:off x="2649820" y="4338141"/>
            <a:ext cx="720069" cy="461665"/>
          </a:xfrm>
          <a:prstGeom prst="rect">
            <a:avLst/>
          </a:prstGeom>
          <a:noFill/>
        </p:spPr>
        <p:txBody>
          <a:bodyPr wrap="none" rtlCol="0">
            <a:spAutoFit/>
          </a:bodyPr>
          <a:lstStyle/>
          <a:p>
            <a:r>
              <a:rPr lang="en-US" sz="2400" b="1" dirty="0">
                <a:solidFill>
                  <a:srgbClr val="FF3334"/>
                </a:solidFill>
              </a:rPr>
              <a:t>10%</a:t>
            </a:r>
            <a:endParaRPr lang="fi-FI" sz="2400" b="1" dirty="0">
              <a:solidFill>
                <a:srgbClr val="FF3334"/>
              </a:solidFill>
            </a:endParaRPr>
          </a:p>
        </p:txBody>
      </p:sp>
      <p:cxnSp>
        <p:nvCxnSpPr>
          <p:cNvPr id="45" name="Straight Connector 44"/>
          <p:cNvCxnSpPr/>
          <p:nvPr/>
        </p:nvCxnSpPr>
        <p:spPr>
          <a:xfrm>
            <a:off x="4905641" y="3914383"/>
            <a:ext cx="0" cy="100792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17067" y="4630588"/>
            <a:ext cx="0" cy="29622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3866565-5CFD-4CFB-AEAE-BC9AFD745F29}"/>
              </a:ext>
            </a:extLst>
          </p:cNvPr>
          <p:cNvCxnSpPr/>
          <p:nvPr/>
        </p:nvCxnSpPr>
        <p:spPr>
          <a:xfrm>
            <a:off x="7261132" y="2040853"/>
            <a:ext cx="0" cy="2881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14BB228-C746-48F1-A30E-51C57329B515}"/>
              </a:ext>
            </a:extLst>
          </p:cNvPr>
          <p:cNvCxnSpPr/>
          <p:nvPr/>
        </p:nvCxnSpPr>
        <p:spPr>
          <a:xfrm>
            <a:off x="8749963" y="2040852"/>
            <a:ext cx="0" cy="2881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20C7F10-33DD-4FB9-8E65-DA414C06C1D1}"/>
              </a:ext>
            </a:extLst>
          </p:cNvPr>
          <p:cNvSpPr txBox="1"/>
          <p:nvPr/>
        </p:nvSpPr>
        <p:spPr>
          <a:xfrm>
            <a:off x="6756355" y="1969656"/>
            <a:ext cx="530915" cy="276999"/>
          </a:xfrm>
          <a:prstGeom prst="rect">
            <a:avLst/>
          </a:prstGeom>
          <a:noFill/>
        </p:spPr>
        <p:txBody>
          <a:bodyPr wrap="none" rtlCol="0">
            <a:spAutoFit/>
          </a:bodyPr>
          <a:lstStyle/>
          <a:p>
            <a:r>
              <a:rPr lang="en-US" sz="1200" dirty="0"/>
              <a:t>100%</a:t>
            </a:r>
            <a:endParaRPr lang="fi-FI" sz="1200" dirty="0"/>
          </a:p>
        </p:txBody>
      </p:sp>
      <p:sp>
        <p:nvSpPr>
          <p:cNvPr id="55" name="TextBox 54">
            <a:extLst>
              <a:ext uri="{FF2B5EF4-FFF2-40B4-BE49-F238E27FC236}">
                <a16:creationId xmlns:a16="http://schemas.microsoft.com/office/drawing/2014/main" id="{52B50D2F-28CE-46D1-AC13-562BA57967DF}"/>
              </a:ext>
            </a:extLst>
          </p:cNvPr>
          <p:cNvSpPr txBox="1"/>
          <p:nvPr/>
        </p:nvSpPr>
        <p:spPr>
          <a:xfrm>
            <a:off x="8711121" y="1969656"/>
            <a:ext cx="530915" cy="276999"/>
          </a:xfrm>
          <a:prstGeom prst="rect">
            <a:avLst/>
          </a:prstGeom>
          <a:noFill/>
        </p:spPr>
        <p:txBody>
          <a:bodyPr wrap="none" rtlCol="0">
            <a:spAutoFit/>
          </a:bodyPr>
          <a:lstStyle/>
          <a:p>
            <a:r>
              <a:rPr lang="en-US" sz="1200" dirty="0"/>
              <a:t>100%</a:t>
            </a:r>
            <a:endParaRPr lang="fi-FI" sz="1200" dirty="0"/>
          </a:p>
        </p:txBody>
      </p:sp>
      <p:sp>
        <p:nvSpPr>
          <p:cNvPr id="56" name="TextBox 55">
            <a:extLst>
              <a:ext uri="{FF2B5EF4-FFF2-40B4-BE49-F238E27FC236}">
                <a16:creationId xmlns:a16="http://schemas.microsoft.com/office/drawing/2014/main" id="{AC676DF4-703F-435F-B5DF-4E72B554D281}"/>
              </a:ext>
            </a:extLst>
          </p:cNvPr>
          <p:cNvSpPr txBox="1"/>
          <p:nvPr/>
        </p:nvSpPr>
        <p:spPr>
          <a:xfrm>
            <a:off x="6995674" y="4973527"/>
            <a:ext cx="505267" cy="276999"/>
          </a:xfrm>
          <a:prstGeom prst="rect">
            <a:avLst/>
          </a:prstGeom>
          <a:noFill/>
        </p:spPr>
        <p:txBody>
          <a:bodyPr wrap="none" rtlCol="0">
            <a:spAutoFit/>
          </a:bodyPr>
          <a:lstStyle/>
          <a:p>
            <a:r>
              <a:rPr lang="en-US" sz="1200" dirty="0"/>
              <a:t>2016</a:t>
            </a:r>
            <a:endParaRPr lang="fi-FI" sz="1200" dirty="0"/>
          </a:p>
        </p:txBody>
      </p:sp>
      <p:sp>
        <p:nvSpPr>
          <p:cNvPr id="57" name="TextBox 56">
            <a:extLst>
              <a:ext uri="{FF2B5EF4-FFF2-40B4-BE49-F238E27FC236}">
                <a16:creationId xmlns:a16="http://schemas.microsoft.com/office/drawing/2014/main" id="{729698C5-C50B-4B96-9920-2453563F1469}"/>
              </a:ext>
            </a:extLst>
          </p:cNvPr>
          <p:cNvSpPr txBox="1"/>
          <p:nvPr/>
        </p:nvSpPr>
        <p:spPr>
          <a:xfrm>
            <a:off x="8500275" y="4973527"/>
            <a:ext cx="505267" cy="276999"/>
          </a:xfrm>
          <a:prstGeom prst="rect">
            <a:avLst/>
          </a:prstGeom>
          <a:noFill/>
        </p:spPr>
        <p:txBody>
          <a:bodyPr wrap="none" rtlCol="0">
            <a:spAutoFit/>
          </a:bodyPr>
          <a:lstStyle/>
          <a:p>
            <a:r>
              <a:rPr lang="en-US" sz="1200" dirty="0"/>
              <a:t>2020</a:t>
            </a:r>
            <a:endParaRPr lang="fi-FI" sz="1200" dirty="0"/>
          </a:p>
        </p:txBody>
      </p:sp>
      <p:cxnSp>
        <p:nvCxnSpPr>
          <p:cNvPr id="58" name="Straight Connector 57">
            <a:extLst>
              <a:ext uri="{FF2B5EF4-FFF2-40B4-BE49-F238E27FC236}">
                <a16:creationId xmlns:a16="http://schemas.microsoft.com/office/drawing/2014/main" id="{B41AAB85-54A7-49B6-B9AC-D1971927759D}"/>
              </a:ext>
            </a:extLst>
          </p:cNvPr>
          <p:cNvCxnSpPr>
            <a:cxnSpLocks/>
          </p:cNvCxnSpPr>
          <p:nvPr/>
        </p:nvCxnSpPr>
        <p:spPr>
          <a:xfrm flipV="1">
            <a:off x="7260876" y="4485553"/>
            <a:ext cx="1489087" cy="384964"/>
          </a:xfrm>
          <a:prstGeom prst="line">
            <a:avLst/>
          </a:prstGeom>
          <a:ln w="12700" cap="rnd">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D56D89A-8C91-4B9C-9AEA-8114CBB3000A}"/>
              </a:ext>
            </a:extLst>
          </p:cNvPr>
          <p:cNvSpPr txBox="1"/>
          <p:nvPr/>
        </p:nvSpPr>
        <p:spPr>
          <a:xfrm>
            <a:off x="8749707" y="4170318"/>
            <a:ext cx="721288" cy="461665"/>
          </a:xfrm>
          <a:prstGeom prst="rect">
            <a:avLst/>
          </a:prstGeom>
          <a:noFill/>
        </p:spPr>
        <p:txBody>
          <a:bodyPr wrap="none" rtlCol="0">
            <a:spAutoFit/>
          </a:bodyPr>
          <a:lstStyle/>
          <a:p>
            <a:r>
              <a:rPr lang="en-US" sz="2400" b="1" dirty="0">
                <a:solidFill>
                  <a:srgbClr val="FF3334"/>
                </a:solidFill>
              </a:rPr>
              <a:t>15%</a:t>
            </a:r>
            <a:endParaRPr lang="fi-FI" sz="2400" b="1" dirty="0">
              <a:solidFill>
                <a:srgbClr val="FF3334"/>
              </a:solidFill>
            </a:endParaRPr>
          </a:p>
        </p:txBody>
      </p:sp>
      <p:sp>
        <p:nvSpPr>
          <p:cNvPr id="60" name="TextBox 59">
            <a:extLst>
              <a:ext uri="{FF2B5EF4-FFF2-40B4-BE49-F238E27FC236}">
                <a16:creationId xmlns:a16="http://schemas.microsoft.com/office/drawing/2014/main" id="{91749903-D60B-4DAE-AB84-AEC5F47557A8}"/>
              </a:ext>
            </a:extLst>
          </p:cNvPr>
          <p:cNvSpPr txBox="1"/>
          <p:nvPr/>
        </p:nvSpPr>
        <p:spPr>
          <a:xfrm>
            <a:off x="6667516" y="4588382"/>
            <a:ext cx="559769" cy="461665"/>
          </a:xfrm>
          <a:prstGeom prst="rect">
            <a:avLst/>
          </a:prstGeom>
          <a:noFill/>
        </p:spPr>
        <p:txBody>
          <a:bodyPr wrap="none" rtlCol="0">
            <a:spAutoFit/>
          </a:bodyPr>
          <a:lstStyle/>
          <a:p>
            <a:r>
              <a:rPr lang="en-US" sz="2400" b="1" dirty="0">
                <a:solidFill>
                  <a:srgbClr val="FF3334"/>
                </a:solidFill>
              </a:rPr>
              <a:t>1%</a:t>
            </a:r>
            <a:endParaRPr lang="fi-FI" sz="2400" b="1" dirty="0">
              <a:solidFill>
                <a:srgbClr val="FF3334"/>
              </a:solidFill>
            </a:endParaRPr>
          </a:p>
        </p:txBody>
      </p:sp>
      <p:cxnSp>
        <p:nvCxnSpPr>
          <p:cNvPr id="61" name="Straight Connector 60"/>
          <p:cNvCxnSpPr/>
          <p:nvPr/>
        </p:nvCxnSpPr>
        <p:spPr>
          <a:xfrm>
            <a:off x="8749963" y="4485553"/>
            <a:ext cx="0" cy="4367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7260875" y="4881153"/>
            <a:ext cx="513" cy="5179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9E6D521-E6D8-4725-8AD0-A8F960F709E0}"/>
              </a:ext>
            </a:extLst>
          </p:cNvPr>
          <p:cNvSpPr>
            <a:spLocks noGrp="1"/>
          </p:cNvSpPr>
          <p:nvPr>
            <p:ph type="sldNum" sz="quarter" idx="12"/>
          </p:nvPr>
        </p:nvSpPr>
        <p:spPr/>
        <p:txBody>
          <a:bodyPr/>
          <a:lstStyle/>
          <a:p>
            <a:fld id="{7F38D28D-79A6-4EC7-ADA6-1F74D6C7DECE}" type="slidenum">
              <a:rPr lang="en-GB" smtClean="0"/>
              <a:t>11</a:t>
            </a:fld>
            <a:endParaRPr lang="en-GB"/>
          </a:p>
        </p:txBody>
      </p:sp>
    </p:spTree>
    <p:extLst>
      <p:ext uri="{BB962C8B-B14F-4D97-AF65-F5344CB8AC3E}">
        <p14:creationId xmlns:p14="http://schemas.microsoft.com/office/powerpoint/2010/main" val="414547564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756000"/>
            <a:ext cx="11987867" cy="1325563"/>
          </a:xfrm>
        </p:spPr>
        <p:txBody>
          <a:bodyPr/>
          <a:lstStyle/>
          <a:p>
            <a:r>
              <a:rPr lang="en-US" sz="4800" dirty="0"/>
              <a:t>YHDISTÄMME </a:t>
            </a:r>
            <a:r>
              <a:rPr lang="en-US" sz="4800" dirty="0">
                <a:solidFill>
                  <a:schemeClr val="tx1"/>
                </a:solidFill>
              </a:rPr>
              <a:t>PÄÄTELAITTEIDEN TIETOTURVAN</a:t>
            </a:r>
            <a:br>
              <a:rPr lang="en-US" sz="4800" dirty="0">
                <a:solidFill>
                  <a:schemeClr val="tx1"/>
                </a:solidFill>
              </a:rPr>
            </a:br>
            <a:r>
              <a:rPr lang="en-US" sz="4800" dirty="0">
                <a:solidFill>
                  <a:schemeClr val="tx1"/>
                </a:solidFill>
              </a:rPr>
              <a:t>JA UHKIEN HAVAITSEMISEN</a:t>
            </a:r>
          </a:p>
        </p:txBody>
      </p:sp>
      <p:sp>
        <p:nvSpPr>
          <p:cNvPr id="10" name="TextBox 9"/>
          <p:cNvSpPr txBox="1"/>
          <p:nvPr/>
        </p:nvSpPr>
        <p:spPr>
          <a:xfrm>
            <a:off x="515937" y="4292832"/>
            <a:ext cx="2810661" cy="675057"/>
          </a:xfrm>
          <a:prstGeom prst="rect">
            <a:avLst/>
          </a:prstGeom>
          <a:noFill/>
        </p:spPr>
        <p:txBody>
          <a:bodyPr wrap="square" rtlCol="0" anchor="ctr">
            <a:spAutoFit/>
          </a:bodyPr>
          <a:lstStyle/>
          <a:p>
            <a:pPr lvl="0" algn="ctr">
              <a:lnSpc>
                <a:spcPct val="70000"/>
              </a:lnSpc>
              <a:defRPr/>
            </a:pPr>
            <a:r>
              <a:rPr lang="fi-FI" b="1" kern="0" dirty="0"/>
              <a:t>Huippuluokan päätelaitteiden </a:t>
            </a:r>
            <a:br>
              <a:rPr lang="fi-FI" b="1" kern="0" dirty="0"/>
            </a:br>
            <a:r>
              <a:rPr lang="fi-FI" b="1" kern="0" dirty="0"/>
              <a:t>tietoturva</a:t>
            </a:r>
          </a:p>
        </p:txBody>
      </p:sp>
      <p:sp>
        <p:nvSpPr>
          <p:cNvPr id="11" name="TextBox 10"/>
          <p:cNvSpPr txBox="1"/>
          <p:nvPr/>
        </p:nvSpPr>
        <p:spPr>
          <a:xfrm>
            <a:off x="8855514" y="4386570"/>
            <a:ext cx="2820549" cy="480131"/>
          </a:xfrm>
          <a:prstGeom prst="rect">
            <a:avLst/>
          </a:prstGeom>
          <a:noFill/>
        </p:spPr>
        <p:txBody>
          <a:bodyPr wrap="square" rtlCol="0">
            <a:spAutoFit/>
          </a:bodyPr>
          <a:lstStyle/>
          <a:p>
            <a:pPr lvl="0" algn="ctr">
              <a:lnSpc>
                <a:spcPct val="70000"/>
              </a:lnSpc>
              <a:defRPr/>
            </a:pPr>
            <a:r>
              <a:rPr lang="fi-FI" b="1" kern="0" dirty="0"/>
              <a:t>F-Secure </a:t>
            </a:r>
            <a:r>
              <a:rPr lang="fi-FI" b="1" kern="0" dirty="0" err="1"/>
              <a:t>Rapid</a:t>
            </a:r>
            <a:r>
              <a:rPr lang="fi-FI" b="1" kern="0" dirty="0"/>
              <a:t> </a:t>
            </a:r>
            <a:br>
              <a:rPr lang="fi-FI" b="1" kern="0" dirty="0"/>
            </a:br>
            <a:r>
              <a:rPr lang="fi-FI" b="1" kern="0" dirty="0" err="1"/>
              <a:t>Detection</a:t>
            </a:r>
            <a:r>
              <a:rPr lang="fi-FI" b="1" kern="0" dirty="0"/>
              <a:t> Service</a:t>
            </a:r>
          </a:p>
        </p:txBody>
      </p:sp>
      <p:cxnSp>
        <p:nvCxnSpPr>
          <p:cNvPr id="19" name="Straight Arrow Connector 18"/>
          <p:cNvCxnSpPr/>
          <p:nvPr/>
        </p:nvCxnSpPr>
        <p:spPr>
          <a:xfrm>
            <a:off x="3326599" y="4050054"/>
            <a:ext cx="1659671" cy="0"/>
          </a:xfrm>
          <a:prstGeom prst="straightConnector1">
            <a:avLst/>
          </a:prstGeom>
          <a:ln w="127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1"/>
          </p:cNvCxnSpPr>
          <p:nvPr/>
        </p:nvCxnSpPr>
        <p:spPr>
          <a:xfrm flipH="1">
            <a:off x="7136806" y="4068065"/>
            <a:ext cx="1718708" cy="0"/>
          </a:xfrm>
          <a:prstGeom prst="straightConnector1">
            <a:avLst/>
          </a:prstGeom>
          <a:ln w="127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89867" y="2577928"/>
            <a:ext cx="3612529" cy="566309"/>
          </a:xfrm>
          <a:prstGeom prst="rect">
            <a:avLst/>
          </a:prstGeom>
          <a:noFill/>
        </p:spPr>
        <p:txBody>
          <a:bodyPr wrap="square" rtlCol="0">
            <a:spAutoFit/>
          </a:bodyPr>
          <a:lstStyle/>
          <a:p>
            <a:pPr lvl="0" algn="ctr">
              <a:lnSpc>
                <a:spcPct val="70000"/>
              </a:lnSpc>
              <a:defRPr/>
            </a:pPr>
            <a:r>
              <a:rPr lang="en-US" sz="4400" b="1" dirty="0">
                <a:solidFill>
                  <a:schemeClr val="accent1"/>
                </a:solidFill>
              </a:rPr>
              <a:t>2018</a:t>
            </a:r>
            <a:endParaRPr kumimoji="0" lang="fi-FI" sz="4400" b="1" i="0" u="none" strike="noStrike" kern="0" cap="none" spc="0" normalizeH="0" baseline="0" noProof="0" dirty="0">
              <a:ln>
                <a:noFill/>
              </a:ln>
              <a:solidFill>
                <a:schemeClr val="accent1"/>
              </a:solidFill>
              <a:effectLst/>
              <a:uLnTx/>
              <a:uFillTx/>
              <a:latin typeface="FSecure Office"/>
            </a:endParaRPr>
          </a:p>
        </p:txBody>
      </p:sp>
      <p:sp>
        <p:nvSpPr>
          <p:cNvPr id="22" name="Rectangle 21">
            <a:extLst>
              <a:ext uri="{FF2B5EF4-FFF2-40B4-BE49-F238E27FC236}">
                <a16:creationId xmlns:a16="http://schemas.microsoft.com/office/drawing/2014/main" id="{5F03D8D1-6F76-4505-80BC-032847E9668C}"/>
              </a:ext>
            </a:extLst>
          </p:cNvPr>
          <p:cNvSpPr/>
          <p:nvPr/>
        </p:nvSpPr>
        <p:spPr>
          <a:xfrm>
            <a:off x="8855514" y="2620390"/>
            <a:ext cx="2820549" cy="28953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5F03D8D1-6F76-4505-80BC-032847E9668C}"/>
              </a:ext>
            </a:extLst>
          </p:cNvPr>
          <p:cNvSpPr/>
          <p:nvPr/>
        </p:nvSpPr>
        <p:spPr>
          <a:xfrm>
            <a:off x="515939" y="2620390"/>
            <a:ext cx="2810660" cy="28953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F1F563D-FEE2-4239-80C3-A613B2F27676}"/>
              </a:ext>
            </a:extLst>
          </p:cNvPr>
          <p:cNvSpPr txBox="1"/>
          <p:nvPr/>
        </p:nvSpPr>
        <p:spPr>
          <a:xfrm>
            <a:off x="4986270" y="5012399"/>
            <a:ext cx="2312760" cy="523220"/>
          </a:xfrm>
          <a:prstGeom prst="rect">
            <a:avLst/>
          </a:prstGeom>
          <a:noFill/>
        </p:spPr>
        <p:txBody>
          <a:bodyPr wrap="square" rtlCol="0">
            <a:spAutoFit/>
          </a:bodyPr>
          <a:lstStyle/>
          <a:p>
            <a:pPr algn="ctr">
              <a:lnSpc>
                <a:spcPct val="70000"/>
              </a:lnSpc>
            </a:pPr>
            <a:r>
              <a:rPr lang="en-US" sz="2000" b="1" dirty="0"/>
              <a:t>Endpoint detection &amp; response</a:t>
            </a:r>
            <a:endParaRPr lang="fi-FI" sz="2000" b="1" dirty="0"/>
          </a:p>
        </p:txBody>
      </p:sp>
      <p:pic>
        <p:nvPicPr>
          <p:cNvPr id="33" name="Picture 3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5954" y="3139651"/>
            <a:ext cx="1130631" cy="827009"/>
          </a:xfrm>
          <a:prstGeom prst="rect">
            <a:avLst/>
          </a:prstGeom>
        </p:spPr>
      </p:pic>
      <p:pic>
        <p:nvPicPr>
          <p:cNvPr id="3" name="Picture 2"/>
          <p:cNvPicPr>
            <a:picLocks noChangeAspect="1"/>
          </p:cNvPicPr>
          <p:nvPr/>
        </p:nvPicPr>
        <p:blipFill>
          <a:blip r:embed="rId4"/>
          <a:stretch>
            <a:fillRect/>
          </a:stretch>
        </p:blipFill>
        <p:spPr>
          <a:xfrm>
            <a:off x="9838999" y="3193377"/>
            <a:ext cx="853579" cy="816467"/>
          </a:xfrm>
          <a:prstGeom prst="rect">
            <a:avLst/>
          </a:prstGeom>
        </p:spPr>
      </p:pic>
      <p:pic>
        <p:nvPicPr>
          <p:cNvPr id="5" name="Picture 4"/>
          <p:cNvPicPr>
            <a:picLocks noChangeAspect="1"/>
          </p:cNvPicPr>
          <p:nvPr/>
        </p:nvPicPr>
        <p:blipFill>
          <a:blip r:embed="rId5"/>
          <a:stretch>
            <a:fillRect/>
          </a:stretch>
        </p:blipFill>
        <p:spPr>
          <a:xfrm>
            <a:off x="5217031" y="3297330"/>
            <a:ext cx="1505447" cy="1505447"/>
          </a:xfrm>
          <a:prstGeom prst="rect">
            <a:avLst/>
          </a:prstGeom>
        </p:spPr>
      </p:pic>
      <p:sp>
        <p:nvSpPr>
          <p:cNvPr id="4" name="Footer Placeholder 3">
            <a:extLst>
              <a:ext uri="{FF2B5EF4-FFF2-40B4-BE49-F238E27FC236}">
                <a16:creationId xmlns:a16="http://schemas.microsoft.com/office/drawing/2014/main" id="{ABD95DDD-3980-40CA-A52E-7A667675F7C6}"/>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53FBA2C5-51AD-45E5-AA16-C299AFDB64CE}"/>
              </a:ext>
            </a:extLst>
          </p:cNvPr>
          <p:cNvSpPr>
            <a:spLocks noGrp="1"/>
          </p:cNvSpPr>
          <p:nvPr>
            <p:ph type="sldNum" sz="quarter" idx="12"/>
          </p:nvPr>
        </p:nvSpPr>
        <p:spPr/>
        <p:txBody>
          <a:bodyPr/>
          <a:lstStyle/>
          <a:p>
            <a:fld id="{7F38D28D-79A6-4EC7-ADA6-1F74D6C7DECE}" type="slidenum">
              <a:rPr lang="en-GB" smtClean="0"/>
              <a:t>12</a:t>
            </a:fld>
            <a:endParaRPr lang="en-GB"/>
          </a:p>
        </p:txBody>
      </p:sp>
    </p:spTree>
    <p:extLst>
      <p:ext uri="{BB962C8B-B14F-4D97-AF65-F5344CB8AC3E}">
        <p14:creationId xmlns:p14="http://schemas.microsoft.com/office/powerpoint/2010/main" val="121817902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dirty="0">
                <a:solidFill>
                  <a:schemeClr val="tx1"/>
                </a:solidFill>
              </a:rPr>
              <a:t>ASIANTUNTEMUKSEN &amp; TUOTEOSAAMISEN</a:t>
            </a:r>
            <a:br>
              <a:rPr lang="en-US" sz="4800" dirty="0">
                <a:solidFill>
                  <a:schemeClr val="tx1"/>
                </a:solidFill>
              </a:rPr>
            </a:br>
            <a:r>
              <a:rPr lang="en-US" sz="4800" dirty="0"/>
              <a:t>YHDISTELMÄ ON f-SECUREN </a:t>
            </a:r>
            <a:r>
              <a:rPr lang="en-US" sz="4800" dirty="0" err="1"/>
              <a:t>KIlPAILUETU</a:t>
            </a:r>
            <a:endParaRPr lang="en-US" sz="4800" dirty="0"/>
          </a:p>
        </p:txBody>
      </p:sp>
      <p:sp>
        <p:nvSpPr>
          <p:cNvPr id="10" name="TextBox 9"/>
          <p:cNvSpPr txBox="1"/>
          <p:nvPr/>
        </p:nvSpPr>
        <p:spPr>
          <a:xfrm>
            <a:off x="872787" y="3013307"/>
            <a:ext cx="2720053" cy="481157"/>
          </a:xfrm>
          <a:prstGeom prst="rect">
            <a:avLst/>
          </a:prstGeom>
          <a:noFill/>
        </p:spPr>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fi-FI" b="1" i="0" u="none" strike="noStrike" kern="0" cap="none" spc="0" normalizeH="0" baseline="0" noProof="0" dirty="0">
                <a:ln>
                  <a:noFill/>
                </a:ln>
                <a:solidFill>
                  <a:srgbClr val="FF3334"/>
                </a:solidFill>
                <a:effectLst/>
                <a:uLnTx/>
                <a:uFillTx/>
                <a:latin typeface="FSecure Office"/>
                <a:ea typeface="+mn-ea"/>
                <a:cs typeface="+mn-cs"/>
              </a:rPr>
              <a:t>KYBERTURVALLISUUS-</a:t>
            </a:r>
            <a:br>
              <a:rPr kumimoji="0" lang="fi-FI" b="1" i="0" u="none" strike="noStrike" kern="0" cap="none" spc="0" normalizeH="0" baseline="0" noProof="0" dirty="0">
                <a:ln>
                  <a:noFill/>
                </a:ln>
                <a:solidFill>
                  <a:srgbClr val="FF3334"/>
                </a:solidFill>
                <a:effectLst/>
                <a:uLnTx/>
                <a:uFillTx/>
                <a:latin typeface="FSecure Office"/>
                <a:ea typeface="+mn-ea"/>
                <a:cs typeface="+mn-cs"/>
              </a:rPr>
            </a:br>
            <a:r>
              <a:rPr kumimoji="0" lang="fi-FI" b="1" i="0" u="none" strike="noStrike" kern="0" cap="none" spc="0" normalizeH="0" baseline="0" noProof="0" dirty="0">
                <a:ln>
                  <a:noFill/>
                </a:ln>
                <a:solidFill>
                  <a:srgbClr val="FF3334"/>
                </a:solidFill>
                <a:effectLst/>
                <a:uLnTx/>
                <a:uFillTx/>
                <a:latin typeface="FSecure Office"/>
                <a:ea typeface="+mn-ea"/>
                <a:cs typeface="+mn-cs"/>
              </a:rPr>
              <a:t>ASIANTUNTIJAT</a:t>
            </a:r>
            <a:endParaRPr kumimoji="0" lang="en-US" b="1" i="0" u="none" strike="noStrike" kern="0" cap="none" spc="0" normalizeH="0" baseline="0" noProof="0" dirty="0">
              <a:ln>
                <a:noFill/>
              </a:ln>
              <a:solidFill>
                <a:srgbClr val="FF3334"/>
              </a:solidFill>
              <a:effectLst/>
              <a:uLnTx/>
              <a:uFillTx/>
              <a:latin typeface="FSecure Office"/>
              <a:ea typeface="+mn-ea"/>
              <a:cs typeface="+mn-cs"/>
            </a:endParaRPr>
          </a:p>
        </p:txBody>
      </p:sp>
      <p:sp>
        <p:nvSpPr>
          <p:cNvPr id="11" name="TextBox 10"/>
          <p:cNvSpPr txBox="1"/>
          <p:nvPr/>
        </p:nvSpPr>
        <p:spPr>
          <a:xfrm>
            <a:off x="8383400" y="3106045"/>
            <a:ext cx="3612529" cy="287258"/>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b="1" kern="0" dirty="0">
                <a:solidFill>
                  <a:srgbClr val="FF3334"/>
                </a:solidFill>
                <a:latin typeface="FSecure Office"/>
              </a:rPr>
              <a:t>T</a:t>
            </a:r>
            <a:r>
              <a:rPr lang="fi-FI" b="1" kern="0" dirty="0">
                <a:solidFill>
                  <a:srgbClr val="FF3334"/>
                </a:solidFill>
                <a:latin typeface="FSecure Office"/>
              </a:rPr>
              <a:t>EKNOLOGIA</a:t>
            </a:r>
            <a:endParaRPr kumimoji="0" lang="fi-FI" b="1" i="0" u="none" strike="noStrike" kern="0" cap="none" spc="0" normalizeH="0" baseline="0" noProof="0" dirty="0">
              <a:ln>
                <a:noFill/>
              </a:ln>
              <a:solidFill>
                <a:srgbClr val="FF3334"/>
              </a:solidFill>
              <a:effectLst/>
              <a:uLnTx/>
              <a:uFillTx/>
              <a:latin typeface="FSecure Office"/>
              <a:ea typeface="+mn-ea"/>
              <a:cs typeface="+mn-cs"/>
            </a:endParaRPr>
          </a:p>
        </p:txBody>
      </p:sp>
      <p:cxnSp>
        <p:nvCxnSpPr>
          <p:cNvPr id="18" name="Elbow Connector 17"/>
          <p:cNvCxnSpPr/>
          <p:nvPr/>
        </p:nvCxnSpPr>
        <p:spPr>
          <a:xfrm rot="10800000" flipV="1">
            <a:off x="2210894" y="2599228"/>
            <a:ext cx="4188571" cy="262543"/>
          </a:xfrm>
          <a:prstGeom prst="bentConnector3">
            <a:avLst>
              <a:gd name="adj1" fmla="val 99942"/>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79118" y="4050054"/>
            <a:ext cx="1934258"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254240" y="4068065"/>
            <a:ext cx="2251679"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6399464" y="2599229"/>
            <a:ext cx="3757808" cy="304768"/>
          </a:xfrm>
          <a:prstGeom prst="bentConnector3">
            <a:avLst>
              <a:gd name="adj1" fmla="val 100000"/>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717035" y="3645998"/>
            <a:ext cx="880474" cy="875398"/>
            <a:chOff x="9275689" y="3155962"/>
            <a:chExt cx="762600" cy="758205"/>
          </a:xfrm>
        </p:grpSpPr>
        <p:sp>
          <p:nvSpPr>
            <p:cNvPr id="25" name="Freeform 24"/>
            <p:cNvSpPr>
              <a:spLocks noEditPoints="1"/>
            </p:cNvSpPr>
            <p:nvPr/>
          </p:nvSpPr>
          <p:spPr bwMode="auto">
            <a:xfrm>
              <a:off x="9275689" y="3155962"/>
              <a:ext cx="758205" cy="758205"/>
            </a:xfrm>
            <a:custGeom>
              <a:avLst/>
              <a:gdLst>
                <a:gd name="T0" fmla="*/ 72 w 144"/>
                <a:gd name="T1" fmla="*/ 144 h 144"/>
                <a:gd name="T2" fmla="*/ 70 w 144"/>
                <a:gd name="T3" fmla="*/ 143 h 144"/>
                <a:gd name="T4" fmla="*/ 0 w 144"/>
                <a:gd name="T5" fmla="*/ 20 h 144"/>
                <a:gd name="T6" fmla="*/ 2 w 144"/>
                <a:gd name="T7" fmla="*/ 17 h 144"/>
                <a:gd name="T8" fmla="*/ 71 w 144"/>
                <a:gd name="T9" fmla="*/ 0 h 144"/>
                <a:gd name="T10" fmla="*/ 142 w 144"/>
                <a:gd name="T11" fmla="*/ 17 h 144"/>
                <a:gd name="T12" fmla="*/ 144 w 144"/>
                <a:gd name="T13" fmla="*/ 20 h 144"/>
                <a:gd name="T14" fmla="*/ 74 w 144"/>
                <a:gd name="T15" fmla="*/ 143 h 144"/>
                <a:gd name="T16" fmla="*/ 72 w 144"/>
                <a:gd name="T17" fmla="*/ 144 h 144"/>
                <a:gd name="T18" fmla="*/ 8 w 144"/>
                <a:gd name="T19" fmla="*/ 23 h 144"/>
                <a:gd name="T20" fmla="*/ 72 w 144"/>
                <a:gd name="T21" fmla="*/ 135 h 144"/>
                <a:gd name="T22" fmla="*/ 136 w 144"/>
                <a:gd name="T23" fmla="*/ 23 h 144"/>
                <a:gd name="T24" fmla="*/ 71 w 144"/>
                <a:gd name="T25" fmla="*/ 8 h 144"/>
                <a:gd name="T26" fmla="*/ 8 w 144"/>
                <a:gd name="T27" fmla="*/ 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72" y="144"/>
                  </a:moveTo>
                  <a:cubicBezTo>
                    <a:pt x="71" y="144"/>
                    <a:pt x="70" y="144"/>
                    <a:pt x="70" y="143"/>
                  </a:cubicBezTo>
                  <a:cubicBezTo>
                    <a:pt x="67" y="141"/>
                    <a:pt x="0" y="96"/>
                    <a:pt x="0" y="20"/>
                  </a:cubicBezTo>
                  <a:cubicBezTo>
                    <a:pt x="0" y="19"/>
                    <a:pt x="1" y="18"/>
                    <a:pt x="2" y="17"/>
                  </a:cubicBezTo>
                  <a:cubicBezTo>
                    <a:pt x="3" y="16"/>
                    <a:pt x="30" y="0"/>
                    <a:pt x="71" y="0"/>
                  </a:cubicBezTo>
                  <a:cubicBezTo>
                    <a:pt x="95" y="0"/>
                    <a:pt x="119" y="6"/>
                    <a:pt x="142" y="17"/>
                  </a:cubicBezTo>
                  <a:cubicBezTo>
                    <a:pt x="143" y="18"/>
                    <a:pt x="144" y="19"/>
                    <a:pt x="144" y="20"/>
                  </a:cubicBezTo>
                  <a:cubicBezTo>
                    <a:pt x="144" y="23"/>
                    <a:pt x="143" y="90"/>
                    <a:pt x="74" y="143"/>
                  </a:cubicBezTo>
                  <a:cubicBezTo>
                    <a:pt x="74" y="144"/>
                    <a:pt x="73" y="144"/>
                    <a:pt x="72" y="144"/>
                  </a:cubicBezTo>
                  <a:close/>
                  <a:moveTo>
                    <a:pt x="8" y="23"/>
                  </a:moveTo>
                  <a:cubicBezTo>
                    <a:pt x="9" y="85"/>
                    <a:pt x="60" y="126"/>
                    <a:pt x="72" y="135"/>
                  </a:cubicBezTo>
                  <a:cubicBezTo>
                    <a:pt x="128" y="90"/>
                    <a:pt x="135" y="35"/>
                    <a:pt x="136" y="23"/>
                  </a:cubicBezTo>
                  <a:cubicBezTo>
                    <a:pt x="115" y="13"/>
                    <a:pt x="93" y="8"/>
                    <a:pt x="71" y="8"/>
                  </a:cubicBezTo>
                  <a:cubicBezTo>
                    <a:pt x="39" y="8"/>
                    <a:pt x="15" y="19"/>
                    <a:pt x="8" y="2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Secure Office"/>
                <a:ea typeface="+mn-ea"/>
                <a:cs typeface="+mn-cs"/>
              </a:endParaRPr>
            </a:p>
          </p:txBody>
        </p:sp>
        <p:sp>
          <p:nvSpPr>
            <p:cNvPr id="26" name="Freeform 25"/>
            <p:cNvSpPr>
              <a:spLocks/>
            </p:cNvSpPr>
            <p:nvPr/>
          </p:nvSpPr>
          <p:spPr bwMode="auto">
            <a:xfrm>
              <a:off x="9411946" y="3239474"/>
              <a:ext cx="626343" cy="443934"/>
            </a:xfrm>
            <a:custGeom>
              <a:avLst/>
              <a:gdLst>
                <a:gd name="T0" fmla="*/ 4 w 119"/>
                <a:gd name="T1" fmla="*/ 84 h 84"/>
                <a:gd name="T2" fmla="*/ 0 w 119"/>
                <a:gd name="T3" fmla="*/ 80 h 84"/>
                <a:gd name="T4" fmla="*/ 4 w 119"/>
                <a:gd name="T5" fmla="*/ 76 h 84"/>
                <a:gd name="T6" fmla="*/ 110 w 119"/>
                <a:gd name="T7" fmla="*/ 3 h 84"/>
                <a:gd name="T8" fmla="*/ 116 w 119"/>
                <a:gd name="T9" fmla="*/ 1 h 84"/>
                <a:gd name="T10" fmla="*/ 118 w 119"/>
                <a:gd name="T11" fmla="*/ 6 h 84"/>
                <a:gd name="T12" fmla="*/ 4 w 11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19" h="84">
                  <a:moveTo>
                    <a:pt x="4" y="84"/>
                  </a:moveTo>
                  <a:cubicBezTo>
                    <a:pt x="2" y="84"/>
                    <a:pt x="0" y="82"/>
                    <a:pt x="0" y="80"/>
                  </a:cubicBezTo>
                  <a:cubicBezTo>
                    <a:pt x="0" y="78"/>
                    <a:pt x="2" y="76"/>
                    <a:pt x="4" y="76"/>
                  </a:cubicBezTo>
                  <a:cubicBezTo>
                    <a:pt x="55" y="76"/>
                    <a:pt x="95" y="32"/>
                    <a:pt x="110" y="3"/>
                  </a:cubicBezTo>
                  <a:cubicBezTo>
                    <a:pt x="111" y="1"/>
                    <a:pt x="114" y="0"/>
                    <a:pt x="116" y="1"/>
                  </a:cubicBezTo>
                  <a:cubicBezTo>
                    <a:pt x="118" y="2"/>
                    <a:pt x="119" y="4"/>
                    <a:pt x="118" y="6"/>
                  </a:cubicBezTo>
                  <a:cubicBezTo>
                    <a:pt x="102" y="37"/>
                    <a:pt x="58" y="84"/>
                    <a:pt x="4" y="84"/>
                  </a:cubicBezTo>
                  <a:close/>
                </a:path>
              </a:pathLst>
            </a:custGeom>
            <a:solidFill>
              <a:srgbClr val="FF34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Secure Office"/>
                <a:ea typeface="+mn-ea"/>
                <a:cs typeface="+mn-cs"/>
              </a:endParaRPr>
            </a:p>
          </p:txBody>
        </p:sp>
      </p:grpSp>
      <p:cxnSp>
        <p:nvCxnSpPr>
          <p:cNvPr id="51" name="Straight Connector 50"/>
          <p:cNvCxnSpPr/>
          <p:nvPr/>
        </p:nvCxnSpPr>
        <p:spPr>
          <a:xfrm>
            <a:off x="6095228" y="2599228"/>
            <a:ext cx="0" cy="262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con-large-brain.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4248" y="3603623"/>
            <a:ext cx="1800298" cy="1739256"/>
          </a:xfrm>
          <a:prstGeom prst="rect">
            <a:avLst/>
          </a:prstGeom>
        </p:spPr>
      </p:pic>
      <p:sp>
        <p:nvSpPr>
          <p:cNvPr id="41" name="TextBox 40"/>
          <p:cNvSpPr txBox="1"/>
          <p:nvPr/>
        </p:nvSpPr>
        <p:spPr>
          <a:xfrm>
            <a:off x="4278676" y="3103630"/>
            <a:ext cx="3612529" cy="287258"/>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fi-FI" b="1" i="0" u="none" strike="noStrike" kern="0" cap="none" spc="0" normalizeH="0" baseline="0" noProof="0" dirty="0">
                <a:ln>
                  <a:noFill/>
                </a:ln>
                <a:solidFill>
                  <a:srgbClr val="FF3334"/>
                </a:solidFill>
                <a:effectLst/>
                <a:uLnTx/>
                <a:uFillTx/>
                <a:latin typeface="FSecure Office"/>
                <a:ea typeface="+mn-ea"/>
                <a:cs typeface="+mn-cs"/>
              </a:rPr>
              <a:t>KEINOÄLY</a:t>
            </a:r>
          </a:p>
        </p:txBody>
      </p:sp>
      <p:pic>
        <p:nvPicPr>
          <p:cNvPr id="15" name="Picture 14"/>
          <p:cNvPicPr>
            <a:picLocks noChangeAspect="1"/>
          </p:cNvPicPr>
          <p:nvPr/>
        </p:nvPicPr>
        <p:blipFill>
          <a:blip r:embed="rId4"/>
          <a:stretch>
            <a:fillRect/>
          </a:stretch>
        </p:blipFill>
        <p:spPr>
          <a:xfrm>
            <a:off x="1746313" y="3645998"/>
            <a:ext cx="973000" cy="1035106"/>
          </a:xfrm>
          <a:prstGeom prst="rect">
            <a:avLst/>
          </a:prstGeom>
        </p:spPr>
      </p:pic>
      <p:sp>
        <p:nvSpPr>
          <p:cNvPr id="4" name="Footer Placeholder 3">
            <a:extLst>
              <a:ext uri="{FF2B5EF4-FFF2-40B4-BE49-F238E27FC236}">
                <a16:creationId xmlns:a16="http://schemas.microsoft.com/office/drawing/2014/main" id="{C3FE4271-586F-482D-B587-E76A8C579D11}"/>
              </a:ext>
            </a:extLst>
          </p:cNvPr>
          <p:cNvSpPr>
            <a:spLocks noGrp="1"/>
          </p:cNvSpPr>
          <p:nvPr>
            <p:ph type="ftr" sz="quarter" idx="11"/>
          </p:nvPr>
        </p:nvSpPr>
        <p:spPr/>
        <p:txBody>
          <a:bodyPr/>
          <a:lstStyle/>
          <a:p>
            <a:r>
              <a:rPr lang="en-US"/>
              <a:t>© F-Securen 30. yhtiökokous (2018)</a:t>
            </a:r>
            <a:endParaRPr lang="en-GB" dirty="0"/>
          </a:p>
        </p:txBody>
      </p:sp>
      <p:sp>
        <p:nvSpPr>
          <p:cNvPr id="5" name="Slide Number Placeholder 4">
            <a:extLst>
              <a:ext uri="{FF2B5EF4-FFF2-40B4-BE49-F238E27FC236}">
                <a16:creationId xmlns:a16="http://schemas.microsoft.com/office/drawing/2014/main" id="{E33BD9F1-08FE-400E-942B-7FBE2F35F4EC}"/>
              </a:ext>
            </a:extLst>
          </p:cNvPr>
          <p:cNvSpPr>
            <a:spLocks noGrp="1"/>
          </p:cNvSpPr>
          <p:nvPr>
            <p:ph type="sldNum" sz="quarter" idx="12"/>
          </p:nvPr>
        </p:nvSpPr>
        <p:spPr/>
        <p:txBody>
          <a:bodyPr/>
          <a:lstStyle/>
          <a:p>
            <a:fld id="{7F38D28D-79A6-4EC7-ADA6-1F74D6C7DECE}" type="slidenum">
              <a:rPr lang="en-GB" smtClean="0"/>
              <a:t>13</a:t>
            </a:fld>
            <a:endParaRPr lang="en-GB"/>
          </a:p>
        </p:txBody>
      </p:sp>
    </p:spTree>
    <p:extLst>
      <p:ext uri="{BB962C8B-B14F-4D97-AF65-F5344CB8AC3E}">
        <p14:creationId xmlns:p14="http://schemas.microsoft.com/office/powerpoint/2010/main" val="52474021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chemeClr val="accent1"/>
                </a:solidFill>
              </a:rPr>
              <a:t>LIIKETOIMINTA SKAALAUTUU</a:t>
            </a:r>
            <a:br>
              <a:rPr lang="en-US" sz="4800" dirty="0"/>
            </a:br>
            <a:r>
              <a:rPr lang="en-US" sz="4800" dirty="0">
                <a:solidFill>
                  <a:schemeClr val="tx1"/>
                </a:solidFill>
              </a:rPr>
              <a:t>GLOBAaLIN KUMPPANIVERKON KAUTTA</a:t>
            </a:r>
          </a:p>
        </p:txBody>
      </p:sp>
      <p:sp>
        <p:nvSpPr>
          <p:cNvPr id="7" name="Rectangle 6">
            <a:extLst>
              <a:ext uri="{FF2B5EF4-FFF2-40B4-BE49-F238E27FC236}">
                <a16:creationId xmlns:a16="http://schemas.microsoft.com/office/drawing/2014/main" id="{BCFE3EBA-21AF-4A7A-9890-841DC7BEC886}"/>
              </a:ext>
            </a:extLst>
          </p:cNvPr>
          <p:cNvSpPr/>
          <p:nvPr/>
        </p:nvSpPr>
        <p:spPr>
          <a:xfrm>
            <a:off x="6265984" y="2029695"/>
            <a:ext cx="5419966" cy="98869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65000"/>
              </a:lnSpc>
              <a:defRPr/>
            </a:pPr>
            <a:r>
              <a:rPr lang="fi-FI" sz="2400" b="1" dirty="0">
                <a:solidFill>
                  <a:schemeClr val="accent2"/>
                </a:solidFill>
              </a:rPr>
              <a:t>KULUTTAJATIETOTURVA</a:t>
            </a:r>
          </a:p>
        </p:txBody>
      </p:sp>
      <p:sp>
        <p:nvSpPr>
          <p:cNvPr id="8" name="Rectangle 7">
            <a:extLst>
              <a:ext uri="{FF2B5EF4-FFF2-40B4-BE49-F238E27FC236}">
                <a16:creationId xmlns:a16="http://schemas.microsoft.com/office/drawing/2014/main" id="{0216675D-7E66-4D4B-A5C8-7B9D531E6C16}"/>
              </a:ext>
            </a:extLst>
          </p:cNvPr>
          <p:cNvSpPr/>
          <p:nvPr/>
        </p:nvSpPr>
        <p:spPr>
          <a:xfrm>
            <a:off x="525826" y="2031282"/>
            <a:ext cx="5402784" cy="98738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65000"/>
              </a:lnSpc>
              <a:defRPr/>
            </a:pPr>
            <a:r>
              <a:rPr lang="fi-FI" sz="2400" b="1" dirty="0">
                <a:solidFill>
                  <a:schemeClr val="tx2"/>
                </a:solidFill>
              </a:rPr>
              <a:t>KYBERTURVALLISUUSTUOTTEET JA </a:t>
            </a:r>
            <a:br>
              <a:rPr lang="fi-FI" sz="2400" b="1" dirty="0">
                <a:solidFill>
                  <a:schemeClr val="tx2"/>
                </a:solidFill>
              </a:rPr>
            </a:br>
            <a:r>
              <a:rPr lang="fi-FI" sz="2400" b="1" dirty="0">
                <a:solidFill>
                  <a:schemeClr val="tx2"/>
                </a:solidFill>
              </a:rPr>
              <a:t>-PALVELUT YRITYKSILLE</a:t>
            </a:r>
          </a:p>
        </p:txBody>
      </p:sp>
      <p:sp>
        <p:nvSpPr>
          <p:cNvPr id="10" name="Rectangle 9">
            <a:extLst>
              <a:ext uri="{FF2B5EF4-FFF2-40B4-BE49-F238E27FC236}">
                <a16:creationId xmlns:a16="http://schemas.microsoft.com/office/drawing/2014/main" id="{35D03C91-30BB-4788-9C2F-3599E00C10A5}"/>
              </a:ext>
            </a:extLst>
          </p:cNvPr>
          <p:cNvSpPr/>
          <p:nvPr/>
        </p:nvSpPr>
        <p:spPr>
          <a:xfrm>
            <a:off x="6281214" y="3268876"/>
            <a:ext cx="3102546" cy="119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65000"/>
              </a:lnSpc>
              <a:defRPr/>
            </a:pPr>
            <a:r>
              <a:rPr lang="fi-FI" sz="1600" b="1" dirty="0">
                <a:solidFill>
                  <a:schemeClr val="accent2"/>
                </a:solidFill>
              </a:rPr>
              <a:t>OPERAATTORIT</a:t>
            </a:r>
            <a:br>
              <a:rPr lang="fi-FI" sz="1600" b="1" dirty="0">
                <a:solidFill>
                  <a:schemeClr val="accent2"/>
                </a:solidFill>
              </a:rPr>
            </a:br>
            <a:r>
              <a:rPr lang="fi-FI" sz="1600" dirty="0">
                <a:solidFill>
                  <a:schemeClr val="accent2"/>
                </a:solidFill>
              </a:rPr>
              <a:t>200+ globaalisti</a:t>
            </a:r>
            <a:endParaRPr lang="en-US" sz="1050" dirty="0">
              <a:solidFill>
                <a:schemeClr val="accent2"/>
              </a:solidFill>
            </a:endParaRPr>
          </a:p>
        </p:txBody>
      </p:sp>
      <p:sp>
        <p:nvSpPr>
          <p:cNvPr id="13" name="Rectangle 12">
            <a:extLst>
              <a:ext uri="{FF2B5EF4-FFF2-40B4-BE49-F238E27FC236}">
                <a16:creationId xmlns:a16="http://schemas.microsoft.com/office/drawing/2014/main" id="{D7CDFE31-E300-484A-9B2A-6655CD2287F3}"/>
              </a:ext>
            </a:extLst>
          </p:cNvPr>
          <p:cNvSpPr/>
          <p:nvPr/>
        </p:nvSpPr>
        <p:spPr>
          <a:xfrm>
            <a:off x="9628270" y="3268876"/>
            <a:ext cx="2056794" cy="119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65000"/>
              </a:lnSpc>
              <a:defRPr/>
            </a:pPr>
            <a:r>
              <a:rPr lang="fi-FI" sz="1600" b="1" dirty="0">
                <a:solidFill>
                  <a:schemeClr val="accent2"/>
                </a:solidFill>
              </a:rPr>
              <a:t>VERKKOKAUPPA JA JÄLLEENMYYJÄT</a:t>
            </a:r>
            <a:endParaRPr lang="en-US" sz="1050" b="1" dirty="0">
              <a:solidFill>
                <a:schemeClr val="accent2"/>
              </a:solidFill>
            </a:endParaRPr>
          </a:p>
        </p:txBody>
      </p:sp>
      <p:sp>
        <p:nvSpPr>
          <p:cNvPr id="16" name="Rectangle 15">
            <a:extLst>
              <a:ext uri="{FF2B5EF4-FFF2-40B4-BE49-F238E27FC236}">
                <a16:creationId xmlns:a16="http://schemas.microsoft.com/office/drawing/2014/main" id="{156582C2-A31B-4123-A987-E081F91F494A}"/>
              </a:ext>
            </a:extLst>
          </p:cNvPr>
          <p:cNvSpPr/>
          <p:nvPr/>
        </p:nvSpPr>
        <p:spPr>
          <a:xfrm>
            <a:off x="509269" y="3268876"/>
            <a:ext cx="3113977" cy="119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65000"/>
              </a:lnSpc>
              <a:defRPr/>
            </a:pPr>
            <a:r>
              <a:rPr lang="fi-FI" sz="1600" b="1" dirty="0">
                <a:solidFill>
                  <a:schemeClr val="accent1"/>
                </a:solidFill>
              </a:rPr>
              <a:t>JÄLLEENMYYJÄT</a:t>
            </a:r>
            <a:br>
              <a:rPr lang="fi-FI" sz="1600" b="1" dirty="0">
                <a:solidFill>
                  <a:schemeClr val="accent1"/>
                </a:solidFill>
              </a:rPr>
            </a:br>
            <a:r>
              <a:rPr lang="fi-FI" sz="1600" dirty="0">
                <a:solidFill>
                  <a:schemeClr val="accent1"/>
                </a:solidFill>
              </a:rPr>
              <a:t>6000+</a:t>
            </a:r>
            <a:endParaRPr lang="en-US" sz="1050" dirty="0">
              <a:solidFill>
                <a:schemeClr val="accent1"/>
              </a:solidFill>
            </a:endParaRPr>
          </a:p>
        </p:txBody>
      </p:sp>
      <p:sp>
        <p:nvSpPr>
          <p:cNvPr id="21" name="TextBox 18">
            <a:extLst>
              <a:ext uri="{FF2B5EF4-FFF2-40B4-BE49-F238E27FC236}">
                <a16:creationId xmlns:a16="http://schemas.microsoft.com/office/drawing/2014/main" id="{03294334-277C-4703-970E-CE7708CB5C2D}"/>
              </a:ext>
            </a:extLst>
          </p:cNvPr>
          <p:cNvSpPr txBox="1">
            <a:spLocks noChangeArrowheads="1"/>
          </p:cNvSpPr>
          <p:nvPr/>
        </p:nvSpPr>
        <p:spPr bwMode="auto">
          <a:xfrm>
            <a:off x="6281214" y="5023777"/>
            <a:ext cx="538862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65000"/>
              </a:lnSpc>
              <a:spcBef>
                <a:spcPct val="0"/>
              </a:spcBef>
              <a:buFontTx/>
              <a:buNone/>
            </a:pPr>
            <a:r>
              <a:rPr lang="fi-FI" altLang="fi-FI" sz="1800" b="1" dirty="0"/>
              <a:t>KYMMENIÄ MILJOONIA </a:t>
            </a:r>
            <a:br>
              <a:rPr lang="fi-FI" altLang="fi-FI" sz="1800" b="1" dirty="0"/>
            </a:br>
            <a:r>
              <a:rPr lang="fi-FI" altLang="fi-FI" sz="1800" b="1" dirty="0"/>
              <a:t>KULUTTAJA-ASIAKKAITA</a:t>
            </a:r>
            <a:endParaRPr lang="en-US" altLang="fi-FI" sz="1800" b="1" dirty="0"/>
          </a:p>
        </p:txBody>
      </p:sp>
      <p:sp>
        <p:nvSpPr>
          <p:cNvPr id="22" name="TextBox 19">
            <a:extLst>
              <a:ext uri="{FF2B5EF4-FFF2-40B4-BE49-F238E27FC236}">
                <a16:creationId xmlns:a16="http://schemas.microsoft.com/office/drawing/2014/main" id="{1C83E410-9598-4D34-B3AA-62527B62BD09}"/>
              </a:ext>
            </a:extLst>
          </p:cNvPr>
          <p:cNvSpPr txBox="1">
            <a:spLocks noChangeArrowheads="1"/>
          </p:cNvSpPr>
          <p:nvPr/>
        </p:nvSpPr>
        <p:spPr bwMode="auto">
          <a:xfrm>
            <a:off x="783775" y="5023777"/>
            <a:ext cx="258535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65000"/>
              </a:lnSpc>
              <a:spcBef>
                <a:spcPct val="0"/>
              </a:spcBef>
              <a:buFontTx/>
              <a:buNone/>
              <a:defRPr b="1">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9pPr>
          </a:lstStyle>
          <a:p>
            <a:r>
              <a:rPr lang="fi-FI" altLang="fi-FI" dirty="0"/>
              <a:t>100,000+ YRITYSASIAKASTA</a:t>
            </a:r>
            <a:endParaRPr lang="en-US" altLang="fi-FI" dirty="0"/>
          </a:p>
        </p:txBody>
      </p:sp>
      <p:sp>
        <p:nvSpPr>
          <p:cNvPr id="23" name="TextBox 22">
            <a:extLst>
              <a:ext uri="{FF2B5EF4-FFF2-40B4-BE49-F238E27FC236}">
                <a16:creationId xmlns:a16="http://schemas.microsoft.com/office/drawing/2014/main" id="{3831C740-DB78-4875-A28F-54EEAF47D1D9}"/>
              </a:ext>
            </a:extLst>
          </p:cNvPr>
          <p:cNvSpPr txBox="1">
            <a:spLocks noChangeArrowheads="1"/>
          </p:cNvSpPr>
          <p:nvPr/>
        </p:nvSpPr>
        <p:spPr bwMode="auto">
          <a:xfrm>
            <a:off x="3615040" y="5023777"/>
            <a:ext cx="2585359" cy="45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65000"/>
              </a:lnSpc>
              <a:spcBef>
                <a:spcPct val="0"/>
              </a:spcBef>
              <a:buFontTx/>
              <a:buNone/>
              <a:defRPr b="1">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latin typeface="FSecure Office" panose="02000000000000000000" pitchFamily="2" charset="0"/>
              </a:defRPr>
            </a:lvl9pPr>
          </a:lstStyle>
          <a:p>
            <a:r>
              <a:rPr lang="fi-FI" altLang="fi-FI" dirty="0"/>
              <a:t>SATOJA </a:t>
            </a:r>
            <a:br>
              <a:rPr lang="fi-FI" altLang="fi-FI" dirty="0"/>
            </a:br>
            <a:r>
              <a:rPr lang="fi-FI" altLang="fi-FI" dirty="0"/>
              <a:t>SUURYRITYKSIÄ</a:t>
            </a:r>
            <a:endParaRPr lang="en-US" altLang="fi-FI" dirty="0"/>
          </a:p>
        </p:txBody>
      </p:sp>
      <p:sp>
        <p:nvSpPr>
          <p:cNvPr id="25" name="Rectangle 24">
            <a:extLst>
              <a:ext uri="{FF2B5EF4-FFF2-40B4-BE49-F238E27FC236}">
                <a16:creationId xmlns:a16="http://schemas.microsoft.com/office/drawing/2014/main" id="{156582C2-A31B-4123-A987-E081F91F494A}"/>
              </a:ext>
            </a:extLst>
          </p:cNvPr>
          <p:cNvSpPr/>
          <p:nvPr/>
        </p:nvSpPr>
        <p:spPr>
          <a:xfrm>
            <a:off x="3948409" y="3268876"/>
            <a:ext cx="1918622" cy="119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65000"/>
              </a:lnSpc>
            </a:pPr>
            <a:r>
              <a:rPr lang="fi-FI" sz="1600" b="1" dirty="0">
                <a:solidFill>
                  <a:schemeClr val="accent1"/>
                </a:solidFill>
              </a:rPr>
              <a:t>KYBERTURVALLISUUS-PALVELUT</a:t>
            </a:r>
          </a:p>
        </p:txBody>
      </p:sp>
      <p:sp>
        <p:nvSpPr>
          <p:cNvPr id="29" name="TextBox 28"/>
          <p:cNvSpPr txBox="1"/>
          <p:nvPr/>
        </p:nvSpPr>
        <p:spPr>
          <a:xfrm>
            <a:off x="3271905" y="4175301"/>
            <a:ext cx="184731" cy="369332"/>
          </a:xfrm>
          <a:prstGeom prst="rect">
            <a:avLst/>
          </a:prstGeom>
          <a:noFill/>
        </p:spPr>
        <p:txBody>
          <a:bodyPr wrap="none" rtlCol="0">
            <a:spAutoFit/>
          </a:bodyPr>
          <a:lstStyle/>
          <a:p>
            <a:endParaRPr lang="en-US"/>
          </a:p>
        </p:txBody>
      </p:sp>
      <p:sp>
        <p:nvSpPr>
          <p:cNvPr id="9" name="Freeform 5">
            <a:extLst>
              <a:ext uri="{FF2B5EF4-FFF2-40B4-BE49-F238E27FC236}">
                <a16:creationId xmlns:a16="http://schemas.microsoft.com/office/drawing/2014/main" id="{7E0C966A-3805-45A8-9EED-B21729A591BD}"/>
              </a:ext>
            </a:extLst>
          </p:cNvPr>
          <p:cNvSpPr>
            <a:spLocks/>
          </p:cNvSpPr>
          <p:nvPr/>
        </p:nvSpPr>
        <p:spPr bwMode="auto">
          <a:xfrm>
            <a:off x="520700" y="3233539"/>
            <a:ext cx="3111511" cy="1415303"/>
          </a:xfrm>
          <a:custGeom>
            <a:avLst/>
            <a:gdLst>
              <a:gd name="T0" fmla="*/ 2679 w 2679"/>
              <a:gd name="T1" fmla="*/ 919 h 1086"/>
              <a:gd name="T2" fmla="*/ 2679 w 2679"/>
              <a:gd name="T3" fmla="*/ 919 h 1086"/>
              <a:gd name="T4" fmla="*/ 1339 w 2679"/>
              <a:gd name="T5" fmla="*/ 1086 h 1086"/>
              <a:gd name="T6" fmla="*/ 0 w 2679"/>
              <a:gd name="T7" fmla="*/ 919 h 1086"/>
              <a:gd name="T8" fmla="*/ 0 w 2679"/>
              <a:gd name="T9" fmla="*/ 0 h 1086"/>
              <a:gd name="T10" fmla="*/ 2679 w 2679"/>
              <a:gd name="T11" fmla="*/ 0 h 1086"/>
              <a:gd name="T12" fmla="*/ 2679 w 2679"/>
              <a:gd name="T13" fmla="*/ 919 h 1086"/>
              <a:gd name="T14" fmla="*/ 2679 w 2679"/>
              <a:gd name="T15" fmla="*/ 919 h 10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9" h="1086">
                <a:moveTo>
                  <a:pt x="2679" y="919"/>
                </a:moveTo>
                <a:lnTo>
                  <a:pt x="2679" y="919"/>
                </a:lnTo>
                <a:lnTo>
                  <a:pt x="1339" y="1086"/>
                </a:lnTo>
                <a:lnTo>
                  <a:pt x="0" y="919"/>
                </a:lnTo>
                <a:lnTo>
                  <a:pt x="0" y="0"/>
                </a:lnTo>
                <a:lnTo>
                  <a:pt x="2679" y="0"/>
                </a:lnTo>
                <a:lnTo>
                  <a:pt x="2679" y="919"/>
                </a:lnTo>
                <a:lnTo>
                  <a:pt x="2679" y="919"/>
                </a:lnTo>
                <a:close/>
              </a:path>
            </a:pathLst>
          </a:custGeom>
          <a:noFill/>
          <a:ln w="12700" cap="rnd">
            <a:solidFill>
              <a:srgbClr val="FF333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888B1BAA-2B2B-43D7-8ACC-4D1ED90A03F9}"/>
              </a:ext>
            </a:extLst>
          </p:cNvPr>
          <p:cNvSpPr>
            <a:spLocks/>
          </p:cNvSpPr>
          <p:nvPr/>
        </p:nvSpPr>
        <p:spPr bwMode="auto">
          <a:xfrm>
            <a:off x="3839357" y="3233539"/>
            <a:ext cx="2085193" cy="1415303"/>
          </a:xfrm>
          <a:custGeom>
            <a:avLst/>
            <a:gdLst>
              <a:gd name="T0" fmla="*/ 2679 w 2679"/>
              <a:gd name="T1" fmla="*/ 919 h 1086"/>
              <a:gd name="T2" fmla="*/ 2679 w 2679"/>
              <a:gd name="T3" fmla="*/ 919 h 1086"/>
              <a:gd name="T4" fmla="*/ 1339 w 2679"/>
              <a:gd name="T5" fmla="*/ 1086 h 1086"/>
              <a:gd name="T6" fmla="*/ 0 w 2679"/>
              <a:gd name="T7" fmla="*/ 919 h 1086"/>
              <a:gd name="T8" fmla="*/ 0 w 2679"/>
              <a:gd name="T9" fmla="*/ 0 h 1086"/>
              <a:gd name="T10" fmla="*/ 2679 w 2679"/>
              <a:gd name="T11" fmla="*/ 0 h 1086"/>
              <a:gd name="T12" fmla="*/ 2679 w 2679"/>
              <a:gd name="T13" fmla="*/ 919 h 1086"/>
              <a:gd name="T14" fmla="*/ 2679 w 2679"/>
              <a:gd name="T15" fmla="*/ 919 h 10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9" h="1086">
                <a:moveTo>
                  <a:pt x="2679" y="919"/>
                </a:moveTo>
                <a:lnTo>
                  <a:pt x="2679" y="919"/>
                </a:lnTo>
                <a:lnTo>
                  <a:pt x="1339" y="1086"/>
                </a:lnTo>
                <a:lnTo>
                  <a:pt x="0" y="919"/>
                </a:lnTo>
                <a:lnTo>
                  <a:pt x="0" y="0"/>
                </a:lnTo>
                <a:lnTo>
                  <a:pt x="2679" y="0"/>
                </a:lnTo>
                <a:lnTo>
                  <a:pt x="2679" y="919"/>
                </a:lnTo>
                <a:lnTo>
                  <a:pt x="2679" y="919"/>
                </a:lnTo>
                <a:close/>
              </a:path>
            </a:pathLst>
          </a:custGeom>
          <a:noFill/>
          <a:ln w="12700" cap="rnd">
            <a:solidFill>
              <a:srgbClr val="FF333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7E0C966A-3805-45A8-9EED-B21729A591BD}"/>
              </a:ext>
            </a:extLst>
          </p:cNvPr>
          <p:cNvSpPr>
            <a:spLocks/>
          </p:cNvSpPr>
          <p:nvPr/>
        </p:nvSpPr>
        <p:spPr bwMode="auto">
          <a:xfrm>
            <a:off x="6272249" y="3233539"/>
            <a:ext cx="3111511" cy="1415303"/>
          </a:xfrm>
          <a:custGeom>
            <a:avLst/>
            <a:gdLst>
              <a:gd name="T0" fmla="*/ 2679 w 2679"/>
              <a:gd name="T1" fmla="*/ 919 h 1086"/>
              <a:gd name="T2" fmla="*/ 2679 w 2679"/>
              <a:gd name="T3" fmla="*/ 919 h 1086"/>
              <a:gd name="T4" fmla="*/ 1339 w 2679"/>
              <a:gd name="T5" fmla="*/ 1086 h 1086"/>
              <a:gd name="T6" fmla="*/ 0 w 2679"/>
              <a:gd name="T7" fmla="*/ 919 h 1086"/>
              <a:gd name="T8" fmla="*/ 0 w 2679"/>
              <a:gd name="T9" fmla="*/ 0 h 1086"/>
              <a:gd name="T10" fmla="*/ 2679 w 2679"/>
              <a:gd name="T11" fmla="*/ 0 h 1086"/>
              <a:gd name="T12" fmla="*/ 2679 w 2679"/>
              <a:gd name="T13" fmla="*/ 919 h 1086"/>
              <a:gd name="T14" fmla="*/ 2679 w 2679"/>
              <a:gd name="T15" fmla="*/ 919 h 10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9" h="1086">
                <a:moveTo>
                  <a:pt x="2679" y="919"/>
                </a:moveTo>
                <a:lnTo>
                  <a:pt x="2679" y="919"/>
                </a:lnTo>
                <a:lnTo>
                  <a:pt x="1339" y="1086"/>
                </a:lnTo>
                <a:lnTo>
                  <a:pt x="0" y="919"/>
                </a:lnTo>
                <a:lnTo>
                  <a:pt x="0" y="0"/>
                </a:lnTo>
                <a:lnTo>
                  <a:pt x="2679" y="0"/>
                </a:lnTo>
                <a:lnTo>
                  <a:pt x="2679" y="919"/>
                </a:lnTo>
                <a:lnTo>
                  <a:pt x="2679" y="91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888B1BAA-2B2B-43D7-8ACC-4D1ED90A03F9}"/>
              </a:ext>
            </a:extLst>
          </p:cNvPr>
          <p:cNvSpPr>
            <a:spLocks/>
          </p:cNvSpPr>
          <p:nvPr/>
        </p:nvSpPr>
        <p:spPr bwMode="auto">
          <a:xfrm>
            <a:off x="9599871" y="3233539"/>
            <a:ext cx="2085193" cy="1415303"/>
          </a:xfrm>
          <a:custGeom>
            <a:avLst/>
            <a:gdLst>
              <a:gd name="T0" fmla="*/ 2679 w 2679"/>
              <a:gd name="T1" fmla="*/ 919 h 1086"/>
              <a:gd name="T2" fmla="*/ 2679 w 2679"/>
              <a:gd name="T3" fmla="*/ 919 h 1086"/>
              <a:gd name="T4" fmla="*/ 1339 w 2679"/>
              <a:gd name="T5" fmla="*/ 1086 h 1086"/>
              <a:gd name="T6" fmla="*/ 0 w 2679"/>
              <a:gd name="T7" fmla="*/ 919 h 1086"/>
              <a:gd name="T8" fmla="*/ 0 w 2679"/>
              <a:gd name="T9" fmla="*/ 0 h 1086"/>
              <a:gd name="T10" fmla="*/ 2679 w 2679"/>
              <a:gd name="T11" fmla="*/ 0 h 1086"/>
              <a:gd name="T12" fmla="*/ 2679 w 2679"/>
              <a:gd name="T13" fmla="*/ 919 h 1086"/>
              <a:gd name="T14" fmla="*/ 2679 w 2679"/>
              <a:gd name="T15" fmla="*/ 919 h 10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9" h="1086">
                <a:moveTo>
                  <a:pt x="2679" y="919"/>
                </a:moveTo>
                <a:lnTo>
                  <a:pt x="2679" y="919"/>
                </a:lnTo>
                <a:lnTo>
                  <a:pt x="1339" y="1086"/>
                </a:lnTo>
                <a:lnTo>
                  <a:pt x="0" y="919"/>
                </a:lnTo>
                <a:lnTo>
                  <a:pt x="0" y="0"/>
                </a:lnTo>
                <a:lnTo>
                  <a:pt x="2679" y="0"/>
                </a:lnTo>
                <a:lnTo>
                  <a:pt x="2679" y="919"/>
                </a:lnTo>
                <a:lnTo>
                  <a:pt x="2679" y="91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73EED815-AD04-4D17-8247-68451A133ED0}"/>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7817F292-3EFE-40BA-8C77-CE7E342744B4}"/>
              </a:ext>
            </a:extLst>
          </p:cNvPr>
          <p:cNvSpPr>
            <a:spLocks noGrp="1"/>
          </p:cNvSpPr>
          <p:nvPr>
            <p:ph type="sldNum" sz="quarter" idx="12"/>
          </p:nvPr>
        </p:nvSpPr>
        <p:spPr/>
        <p:txBody>
          <a:bodyPr/>
          <a:lstStyle/>
          <a:p>
            <a:fld id="{7F38D28D-79A6-4EC7-ADA6-1F74D6C7DECE}" type="slidenum">
              <a:rPr lang="en-GB" smtClean="0"/>
              <a:t>14</a:t>
            </a:fld>
            <a:endParaRPr lang="en-GB"/>
          </a:p>
        </p:txBody>
      </p:sp>
    </p:spTree>
    <p:extLst>
      <p:ext uri="{BB962C8B-B14F-4D97-AF65-F5344CB8AC3E}">
        <p14:creationId xmlns:p14="http://schemas.microsoft.com/office/powerpoint/2010/main" val="137585402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5937" y="3127187"/>
            <a:ext cx="11160125" cy="1045848"/>
          </a:xfrm>
          <a:prstGeom prst="rect">
            <a:avLst/>
          </a:prstGeom>
        </p:spPr>
      </p:pic>
      <p:sp>
        <p:nvSpPr>
          <p:cNvPr id="10" name="Title 9"/>
          <p:cNvSpPr>
            <a:spLocks noGrp="1"/>
          </p:cNvSpPr>
          <p:nvPr>
            <p:ph type="title"/>
          </p:nvPr>
        </p:nvSpPr>
        <p:spPr>
          <a:xfrm>
            <a:off x="525826" y="575406"/>
            <a:ext cx="11160124" cy="1121568"/>
          </a:xfrm>
        </p:spPr>
        <p:txBody>
          <a:bodyPr/>
          <a:lstStyle/>
          <a:p>
            <a:r>
              <a:rPr lang="en-US" sz="4800" dirty="0">
                <a:solidFill>
                  <a:srgbClr val="00BAFF"/>
                </a:solidFill>
              </a:rPr>
              <a:t>KULUTTAJIEN TARPEET</a:t>
            </a:r>
            <a:br>
              <a:rPr lang="en-US" sz="4800" dirty="0">
                <a:solidFill>
                  <a:schemeClr val="tx1"/>
                </a:solidFill>
              </a:rPr>
            </a:br>
            <a:r>
              <a:rPr lang="en-US" sz="4800" dirty="0">
                <a:solidFill>
                  <a:schemeClr val="tx1"/>
                </a:solidFill>
              </a:rPr>
              <a:t>AIEMPAA MONIMUOTOISEMPIA</a:t>
            </a:r>
          </a:p>
        </p:txBody>
      </p:sp>
      <p:sp>
        <p:nvSpPr>
          <p:cNvPr id="8" name="Rectangle 7">
            <a:extLst>
              <a:ext uri="{FF2B5EF4-FFF2-40B4-BE49-F238E27FC236}">
                <a16:creationId xmlns:a16="http://schemas.microsoft.com/office/drawing/2014/main" id="{D1488D7B-852A-42CB-A11E-12A7A79A291B}"/>
              </a:ext>
            </a:extLst>
          </p:cNvPr>
          <p:cNvSpPr/>
          <p:nvPr/>
        </p:nvSpPr>
        <p:spPr>
          <a:xfrm>
            <a:off x="3395663" y="4500917"/>
            <a:ext cx="2541587" cy="1449033"/>
          </a:xfrm>
          <a:prstGeom prst="rect">
            <a:avLst/>
          </a:prstGeom>
          <a:noFill/>
          <a:ln w="12700">
            <a:solidFill>
              <a:srgbClr val="00BA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lvl="0">
              <a:lnSpc>
                <a:spcPct val="80000"/>
              </a:lnSpc>
            </a:pPr>
            <a:r>
              <a:rPr lang="en-US" dirty="0">
                <a:solidFill>
                  <a:srgbClr val="000000"/>
                </a:solidFill>
              </a:rPr>
              <a:t>On </a:t>
            </a:r>
            <a:r>
              <a:rPr lang="en-US" dirty="0" err="1">
                <a:solidFill>
                  <a:srgbClr val="000000"/>
                </a:solidFill>
              </a:rPr>
              <a:t>huolissaan</a:t>
            </a:r>
            <a:r>
              <a:rPr lang="en-US" dirty="0">
                <a:solidFill>
                  <a:srgbClr val="000000"/>
                </a:solidFill>
              </a:rPr>
              <a:t> </a:t>
            </a:r>
            <a:r>
              <a:rPr lang="en-US" dirty="0" err="1">
                <a:solidFill>
                  <a:srgbClr val="000000"/>
                </a:solidFill>
              </a:rPr>
              <a:t>yksityisyydensuojasta</a:t>
            </a:r>
            <a:r>
              <a:rPr lang="en-US" dirty="0">
                <a:solidFill>
                  <a:srgbClr val="000000"/>
                </a:solidFill>
              </a:rPr>
              <a:t> </a:t>
            </a:r>
            <a:r>
              <a:rPr lang="en-US" dirty="0" err="1">
                <a:solidFill>
                  <a:srgbClr val="000000"/>
                </a:solidFill>
              </a:rPr>
              <a:t>verkossa</a:t>
            </a:r>
            <a:endParaRPr lang="en-US" dirty="0">
              <a:solidFill>
                <a:srgbClr val="000000"/>
              </a:solidFill>
            </a:endParaRPr>
          </a:p>
        </p:txBody>
      </p:sp>
      <p:sp>
        <p:nvSpPr>
          <p:cNvPr id="36" name="Rectangle 35">
            <a:extLst>
              <a:ext uri="{FF2B5EF4-FFF2-40B4-BE49-F238E27FC236}">
                <a16:creationId xmlns:a16="http://schemas.microsoft.com/office/drawing/2014/main" id="{ABAE6A09-A938-4ED0-9758-7EF05C01764C}"/>
              </a:ext>
            </a:extLst>
          </p:cNvPr>
          <p:cNvSpPr/>
          <p:nvPr/>
        </p:nvSpPr>
        <p:spPr>
          <a:xfrm>
            <a:off x="525826" y="4500917"/>
            <a:ext cx="2544399" cy="1449033"/>
          </a:xfrm>
          <a:prstGeom prst="rect">
            <a:avLst/>
          </a:prstGeom>
          <a:noFill/>
          <a:ln w="12700">
            <a:solidFill>
              <a:srgbClr val="00BA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lvl="0">
              <a:lnSpc>
                <a:spcPct val="80000"/>
              </a:lnSpc>
            </a:pPr>
            <a:r>
              <a:rPr lang="en-US" dirty="0">
                <a:solidFill>
                  <a:srgbClr val="000000"/>
                </a:solidFill>
              </a:rPr>
              <a:t>On </a:t>
            </a:r>
            <a:r>
              <a:rPr lang="en-US" dirty="0" err="1">
                <a:solidFill>
                  <a:srgbClr val="000000"/>
                </a:solidFill>
              </a:rPr>
              <a:t>huolissaan</a:t>
            </a:r>
            <a:r>
              <a:rPr lang="en-US" dirty="0">
                <a:solidFill>
                  <a:srgbClr val="000000"/>
                </a:solidFill>
              </a:rPr>
              <a:t> </a:t>
            </a:r>
            <a:r>
              <a:rPr lang="en-US" dirty="0" err="1">
                <a:solidFill>
                  <a:srgbClr val="000000"/>
                </a:solidFill>
              </a:rPr>
              <a:t>viruksista</a:t>
            </a:r>
            <a:r>
              <a:rPr lang="en-US" dirty="0">
                <a:solidFill>
                  <a:srgbClr val="000000"/>
                </a:solidFill>
              </a:rPr>
              <a:t> ja </a:t>
            </a:r>
            <a:r>
              <a:rPr lang="en-US" dirty="0" err="1">
                <a:solidFill>
                  <a:srgbClr val="000000"/>
                </a:solidFill>
              </a:rPr>
              <a:t>kiristyshaittaohjelmista</a:t>
            </a:r>
            <a:endParaRPr lang="en-US" dirty="0">
              <a:solidFill>
                <a:srgbClr val="000000"/>
              </a:solidFill>
            </a:endParaRPr>
          </a:p>
        </p:txBody>
      </p:sp>
      <p:sp>
        <p:nvSpPr>
          <p:cNvPr id="25" name="Rectangle 24"/>
          <p:cNvSpPr/>
          <p:nvPr/>
        </p:nvSpPr>
        <p:spPr>
          <a:xfrm>
            <a:off x="1887537" y="5221030"/>
            <a:ext cx="1406634" cy="708068"/>
          </a:xfrm>
          <a:prstGeom prst="rect">
            <a:avLst/>
          </a:prstGeom>
        </p:spPr>
        <p:txBody>
          <a:bodyPr wrap="none" lIns="0" tIns="0" rIns="0" bIns="0">
            <a:noAutofit/>
          </a:bodyPr>
          <a:lstStyle/>
          <a:p>
            <a:pPr>
              <a:defRPr/>
            </a:pPr>
            <a:r>
              <a:rPr lang="en-US" sz="4800" b="1" dirty="0">
                <a:solidFill>
                  <a:srgbClr val="00BAFF"/>
                </a:solidFill>
              </a:rPr>
              <a:t>88%</a:t>
            </a:r>
          </a:p>
        </p:txBody>
      </p:sp>
      <p:sp>
        <p:nvSpPr>
          <p:cNvPr id="37" name="Rectangle 36">
            <a:extLst>
              <a:ext uri="{FF2B5EF4-FFF2-40B4-BE49-F238E27FC236}">
                <a16:creationId xmlns:a16="http://schemas.microsoft.com/office/drawing/2014/main" id="{415C2981-5793-42E8-AB02-30F1E438A4EB}"/>
              </a:ext>
            </a:extLst>
          </p:cNvPr>
          <p:cNvSpPr/>
          <p:nvPr/>
        </p:nvSpPr>
        <p:spPr>
          <a:xfrm>
            <a:off x="6254749" y="4500917"/>
            <a:ext cx="2563811" cy="1449033"/>
          </a:xfrm>
          <a:prstGeom prst="rect">
            <a:avLst/>
          </a:prstGeom>
          <a:noFill/>
          <a:ln w="12700">
            <a:solidFill>
              <a:srgbClr val="00BA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lvl="0">
              <a:lnSpc>
                <a:spcPct val="80000"/>
              </a:lnSpc>
            </a:pPr>
            <a:r>
              <a:rPr lang="en-US" dirty="0" err="1">
                <a:solidFill>
                  <a:srgbClr val="000000"/>
                </a:solidFill>
              </a:rPr>
              <a:t>Uskoo</a:t>
            </a:r>
            <a:r>
              <a:rPr lang="en-US" dirty="0">
                <a:solidFill>
                  <a:srgbClr val="000000"/>
                </a:solidFill>
              </a:rPr>
              <a:t>, </a:t>
            </a:r>
            <a:r>
              <a:rPr lang="en-US" dirty="0" err="1">
                <a:solidFill>
                  <a:srgbClr val="000000"/>
                </a:solidFill>
              </a:rPr>
              <a:t>että</a:t>
            </a:r>
            <a:r>
              <a:rPr lang="en-US" dirty="0">
                <a:solidFill>
                  <a:srgbClr val="000000"/>
                </a:solidFill>
              </a:rPr>
              <a:t> </a:t>
            </a:r>
            <a:r>
              <a:rPr lang="en-US" dirty="0" err="1">
                <a:solidFill>
                  <a:srgbClr val="000000"/>
                </a:solidFill>
              </a:rPr>
              <a:t>lasten</a:t>
            </a:r>
            <a:r>
              <a:rPr lang="en-US" dirty="0">
                <a:solidFill>
                  <a:srgbClr val="000000"/>
                </a:solidFill>
              </a:rPr>
              <a:t> </a:t>
            </a:r>
            <a:r>
              <a:rPr lang="en-US" dirty="0" err="1">
                <a:solidFill>
                  <a:srgbClr val="000000"/>
                </a:solidFill>
              </a:rPr>
              <a:t>suojaaminen</a:t>
            </a:r>
            <a:r>
              <a:rPr lang="en-US" dirty="0">
                <a:solidFill>
                  <a:srgbClr val="000000"/>
                </a:solidFill>
              </a:rPr>
              <a:t> </a:t>
            </a:r>
            <a:r>
              <a:rPr lang="en-US" dirty="0" err="1">
                <a:solidFill>
                  <a:srgbClr val="000000"/>
                </a:solidFill>
              </a:rPr>
              <a:t>haitallisilta</a:t>
            </a:r>
            <a:r>
              <a:rPr lang="en-US" dirty="0">
                <a:solidFill>
                  <a:srgbClr val="000000"/>
                </a:solidFill>
              </a:rPr>
              <a:t> </a:t>
            </a:r>
            <a:r>
              <a:rPr lang="en-US" dirty="0" err="1">
                <a:solidFill>
                  <a:srgbClr val="000000"/>
                </a:solidFill>
              </a:rPr>
              <a:t>verkkosisällöiltä</a:t>
            </a:r>
            <a:r>
              <a:rPr lang="en-US" dirty="0">
                <a:solidFill>
                  <a:srgbClr val="000000"/>
                </a:solidFill>
              </a:rPr>
              <a:t> on </a:t>
            </a:r>
            <a:r>
              <a:rPr lang="en-US" dirty="0" err="1">
                <a:solidFill>
                  <a:srgbClr val="000000"/>
                </a:solidFill>
              </a:rPr>
              <a:t>tärkeää</a:t>
            </a:r>
            <a:endParaRPr lang="en-US" dirty="0">
              <a:solidFill>
                <a:srgbClr val="000000"/>
              </a:solidFill>
            </a:endParaRPr>
          </a:p>
        </p:txBody>
      </p:sp>
      <p:sp>
        <p:nvSpPr>
          <p:cNvPr id="33" name="Rectangle 32">
            <a:extLst>
              <a:ext uri="{FF2B5EF4-FFF2-40B4-BE49-F238E27FC236}">
                <a16:creationId xmlns:a16="http://schemas.microsoft.com/office/drawing/2014/main" id="{BA8FDD66-D63D-4FDE-855A-86A907377D92}"/>
              </a:ext>
            </a:extLst>
          </p:cNvPr>
          <p:cNvSpPr/>
          <p:nvPr/>
        </p:nvSpPr>
        <p:spPr>
          <a:xfrm>
            <a:off x="9112250" y="4500917"/>
            <a:ext cx="2563812" cy="1449033"/>
          </a:xfrm>
          <a:prstGeom prst="rect">
            <a:avLst/>
          </a:prstGeom>
          <a:noFill/>
          <a:ln w="12700">
            <a:solidFill>
              <a:srgbClr val="00BA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lvl="0">
              <a:lnSpc>
                <a:spcPct val="80000"/>
              </a:lnSpc>
            </a:pPr>
            <a:r>
              <a:rPr lang="en-US" dirty="0" err="1">
                <a:solidFill>
                  <a:srgbClr val="000000"/>
                </a:solidFill>
              </a:rPr>
              <a:t>Verkkoon</a:t>
            </a:r>
            <a:r>
              <a:rPr lang="en-US" dirty="0">
                <a:solidFill>
                  <a:srgbClr val="000000"/>
                </a:solidFill>
              </a:rPr>
              <a:t> </a:t>
            </a:r>
            <a:r>
              <a:rPr lang="en-US" dirty="0" err="1">
                <a:solidFill>
                  <a:srgbClr val="000000"/>
                </a:solidFill>
              </a:rPr>
              <a:t>kytkettyjä</a:t>
            </a:r>
            <a:r>
              <a:rPr lang="en-US" dirty="0">
                <a:solidFill>
                  <a:srgbClr val="000000"/>
                </a:solidFill>
              </a:rPr>
              <a:t> </a:t>
            </a:r>
            <a:r>
              <a:rPr lang="en-US" dirty="0" err="1">
                <a:solidFill>
                  <a:srgbClr val="000000"/>
                </a:solidFill>
              </a:rPr>
              <a:t>laitteita</a:t>
            </a:r>
            <a:r>
              <a:rPr lang="en-US" dirty="0">
                <a:solidFill>
                  <a:srgbClr val="000000"/>
                </a:solidFill>
              </a:rPr>
              <a:t> </a:t>
            </a:r>
            <a:r>
              <a:rPr lang="en-US" dirty="0" err="1">
                <a:solidFill>
                  <a:srgbClr val="000000"/>
                </a:solidFill>
              </a:rPr>
              <a:t>yhteensä</a:t>
            </a:r>
            <a:r>
              <a:rPr lang="en-US" dirty="0">
                <a:solidFill>
                  <a:srgbClr val="000000"/>
                </a:solidFill>
              </a:rPr>
              <a:t> (</a:t>
            </a:r>
            <a:r>
              <a:rPr lang="en-US" dirty="0" err="1">
                <a:solidFill>
                  <a:srgbClr val="000000"/>
                </a:solidFill>
              </a:rPr>
              <a:t>miljardia</a:t>
            </a:r>
            <a:r>
              <a:rPr lang="en-US" dirty="0">
                <a:solidFill>
                  <a:srgbClr val="000000"/>
                </a:solidFill>
              </a:rPr>
              <a:t>)</a:t>
            </a:r>
          </a:p>
        </p:txBody>
      </p:sp>
      <p:pic>
        <p:nvPicPr>
          <p:cNvPr id="9" name="Picture 8"/>
          <p:cNvPicPr>
            <a:picLocks noChangeAspect="1"/>
          </p:cNvPicPr>
          <p:nvPr/>
        </p:nvPicPr>
        <p:blipFill>
          <a:blip r:embed="rId3"/>
          <a:stretch>
            <a:fillRect/>
          </a:stretch>
        </p:blipFill>
        <p:spPr>
          <a:xfrm>
            <a:off x="515937" y="2294701"/>
            <a:ext cx="765924" cy="765924"/>
          </a:xfrm>
          <a:prstGeom prst="rect">
            <a:avLst/>
          </a:prstGeom>
        </p:spPr>
      </p:pic>
      <p:pic>
        <p:nvPicPr>
          <p:cNvPr id="12" name="Picture 11"/>
          <p:cNvPicPr>
            <a:picLocks noChangeAspect="1"/>
          </p:cNvPicPr>
          <p:nvPr/>
        </p:nvPicPr>
        <p:blipFill>
          <a:blip r:embed="rId4"/>
          <a:stretch>
            <a:fillRect/>
          </a:stretch>
        </p:blipFill>
        <p:spPr>
          <a:xfrm>
            <a:off x="3931233" y="1846948"/>
            <a:ext cx="765924" cy="734011"/>
          </a:xfrm>
          <a:prstGeom prst="rect">
            <a:avLst/>
          </a:prstGeom>
        </p:spPr>
      </p:pic>
      <p:pic>
        <p:nvPicPr>
          <p:cNvPr id="13" name="Picture 12"/>
          <p:cNvPicPr>
            <a:picLocks noChangeAspect="1"/>
          </p:cNvPicPr>
          <p:nvPr/>
        </p:nvPicPr>
        <p:blipFill>
          <a:blip r:embed="rId5"/>
          <a:stretch>
            <a:fillRect/>
          </a:stretch>
        </p:blipFill>
        <p:spPr>
          <a:xfrm>
            <a:off x="7474302" y="1815035"/>
            <a:ext cx="765924" cy="765924"/>
          </a:xfrm>
          <a:prstGeom prst="rect">
            <a:avLst/>
          </a:prstGeom>
        </p:spPr>
      </p:pic>
      <p:pic>
        <p:nvPicPr>
          <p:cNvPr id="14" name="Picture 13"/>
          <p:cNvPicPr>
            <a:picLocks noChangeAspect="1"/>
          </p:cNvPicPr>
          <p:nvPr/>
        </p:nvPicPr>
        <p:blipFill>
          <a:blip r:embed="rId6"/>
          <a:stretch>
            <a:fillRect/>
          </a:stretch>
        </p:blipFill>
        <p:spPr>
          <a:xfrm>
            <a:off x="10910138" y="2298786"/>
            <a:ext cx="765924" cy="765924"/>
          </a:xfrm>
          <a:prstGeom prst="rect">
            <a:avLst/>
          </a:prstGeom>
        </p:spPr>
      </p:pic>
      <p:sp>
        <p:nvSpPr>
          <p:cNvPr id="16" name="TextBox 15"/>
          <p:cNvSpPr txBox="1"/>
          <p:nvPr/>
        </p:nvSpPr>
        <p:spPr>
          <a:xfrm>
            <a:off x="417966" y="3137267"/>
            <a:ext cx="2939143" cy="400110"/>
          </a:xfrm>
          <a:prstGeom prst="rect">
            <a:avLst/>
          </a:prstGeom>
          <a:noFill/>
        </p:spPr>
        <p:txBody>
          <a:bodyPr wrap="square" rtlCol="0">
            <a:spAutoFit/>
          </a:bodyPr>
          <a:lstStyle/>
          <a:p>
            <a:r>
              <a:rPr lang="en-US" sz="2000" b="1" dirty="0"/>
              <a:t>LAITTEET</a:t>
            </a:r>
          </a:p>
        </p:txBody>
      </p:sp>
      <p:sp>
        <p:nvSpPr>
          <p:cNvPr id="29" name="TextBox 28"/>
          <p:cNvSpPr txBox="1"/>
          <p:nvPr/>
        </p:nvSpPr>
        <p:spPr>
          <a:xfrm>
            <a:off x="2910980" y="2587704"/>
            <a:ext cx="2894202" cy="400110"/>
          </a:xfrm>
          <a:prstGeom prst="rect">
            <a:avLst/>
          </a:prstGeom>
          <a:noFill/>
        </p:spPr>
        <p:txBody>
          <a:bodyPr wrap="square" rtlCol="0">
            <a:spAutoFit/>
          </a:bodyPr>
          <a:lstStyle/>
          <a:p>
            <a:pPr algn="ctr"/>
            <a:r>
              <a:rPr lang="en-US" sz="2000" b="1" dirty="0"/>
              <a:t>YKSITYISYYDENSUOJA</a:t>
            </a:r>
          </a:p>
        </p:txBody>
      </p:sp>
      <p:sp>
        <p:nvSpPr>
          <p:cNvPr id="30" name="TextBox 29"/>
          <p:cNvSpPr txBox="1"/>
          <p:nvPr/>
        </p:nvSpPr>
        <p:spPr>
          <a:xfrm>
            <a:off x="7258495" y="2587704"/>
            <a:ext cx="1197538" cy="400110"/>
          </a:xfrm>
          <a:prstGeom prst="rect">
            <a:avLst/>
          </a:prstGeom>
          <a:noFill/>
        </p:spPr>
        <p:txBody>
          <a:bodyPr wrap="square" rtlCol="0">
            <a:spAutoFit/>
          </a:bodyPr>
          <a:lstStyle/>
          <a:p>
            <a:pPr algn="ctr"/>
            <a:r>
              <a:rPr lang="en-US" sz="2000" b="1" dirty="0"/>
              <a:t>PERHE</a:t>
            </a:r>
          </a:p>
        </p:txBody>
      </p:sp>
      <p:sp>
        <p:nvSpPr>
          <p:cNvPr id="38" name="TextBox 37"/>
          <p:cNvSpPr txBox="1"/>
          <p:nvPr/>
        </p:nvSpPr>
        <p:spPr>
          <a:xfrm>
            <a:off x="10006149" y="3137267"/>
            <a:ext cx="1669914" cy="400110"/>
          </a:xfrm>
          <a:prstGeom prst="rect">
            <a:avLst/>
          </a:prstGeom>
          <a:noFill/>
        </p:spPr>
        <p:txBody>
          <a:bodyPr wrap="square" lIns="0" rIns="0" rtlCol="0">
            <a:spAutoFit/>
          </a:bodyPr>
          <a:lstStyle/>
          <a:p>
            <a:pPr algn="r"/>
            <a:r>
              <a:rPr lang="en-US" sz="2000" b="1" dirty="0"/>
              <a:t>ÄLYKODIT</a:t>
            </a:r>
          </a:p>
        </p:txBody>
      </p:sp>
      <p:sp>
        <p:nvSpPr>
          <p:cNvPr id="18" name="TextBox 17"/>
          <p:cNvSpPr txBox="1"/>
          <p:nvPr/>
        </p:nvSpPr>
        <p:spPr>
          <a:xfrm>
            <a:off x="2495006" y="4728754"/>
            <a:ext cx="184731" cy="369332"/>
          </a:xfrm>
          <a:prstGeom prst="rect">
            <a:avLst/>
          </a:prstGeom>
          <a:noFill/>
        </p:spPr>
        <p:txBody>
          <a:bodyPr wrap="none" rtlCol="0">
            <a:spAutoFit/>
          </a:bodyPr>
          <a:lstStyle/>
          <a:p>
            <a:endParaRPr lang="en-US"/>
          </a:p>
        </p:txBody>
      </p:sp>
      <p:sp>
        <p:nvSpPr>
          <p:cNvPr id="39" name="Rectangle 38"/>
          <p:cNvSpPr/>
          <p:nvPr/>
        </p:nvSpPr>
        <p:spPr>
          <a:xfrm>
            <a:off x="4722487" y="5205160"/>
            <a:ext cx="1406634" cy="708068"/>
          </a:xfrm>
          <a:prstGeom prst="rect">
            <a:avLst/>
          </a:prstGeom>
        </p:spPr>
        <p:txBody>
          <a:bodyPr wrap="none" lIns="0" tIns="0" rIns="0" bIns="0">
            <a:noAutofit/>
          </a:bodyPr>
          <a:lstStyle/>
          <a:p>
            <a:pPr>
              <a:defRPr/>
            </a:pPr>
            <a:r>
              <a:rPr lang="en-US" sz="4800" b="1" dirty="0">
                <a:solidFill>
                  <a:srgbClr val="00BAFF"/>
                </a:solidFill>
              </a:rPr>
              <a:t>73%</a:t>
            </a:r>
          </a:p>
        </p:txBody>
      </p:sp>
      <p:sp>
        <p:nvSpPr>
          <p:cNvPr id="40" name="Rectangle 39"/>
          <p:cNvSpPr/>
          <p:nvPr/>
        </p:nvSpPr>
        <p:spPr>
          <a:xfrm>
            <a:off x="7579988" y="5209424"/>
            <a:ext cx="1406634" cy="708068"/>
          </a:xfrm>
          <a:prstGeom prst="rect">
            <a:avLst/>
          </a:prstGeom>
        </p:spPr>
        <p:txBody>
          <a:bodyPr wrap="none" lIns="0" tIns="0" rIns="0" bIns="0">
            <a:noAutofit/>
          </a:bodyPr>
          <a:lstStyle/>
          <a:p>
            <a:pPr>
              <a:defRPr/>
            </a:pPr>
            <a:r>
              <a:rPr lang="en-US" sz="4800" b="1" dirty="0">
                <a:solidFill>
                  <a:srgbClr val="00BAFF"/>
                </a:solidFill>
              </a:rPr>
              <a:t>91%</a:t>
            </a:r>
          </a:p>
        </p:txBody>
      </p:sp>
      <p:sp>
        <p:nvSpPr>
          <p:cNvPr id="41" name="Rectangle 40"/>
          <p:cNvSpPr/>
          <p:nvPr/>
        </p:nvSpPr>
        <p:spPr>
          <a:xfrm>
            <a:off x="10206821" y="5209424"/>
            <a:ext cx="1406634" cy="708068"/>
          </a:xfrm>
          <a:prstGeom prst="rect">
            <a:avLst/>
          </a:prstGeom>
        </p:spPr>
        <p:txBody>
          <a:bodyPr wrap="none" lIns="0" tIns="0" rIns="0" bIns="0">
            <a:noAutofit/>
          </a:bodyPr>
          <a:lstStyle/>
          <a:p>
            <a:pPr>
              <a:defRPr/>
            </a:pPr>
            <a:r>
              <a:rPr lang="mr-IN" sz="4800" b="1" dirty="0">
                <a:solidFill>
                  <a:srgbClr val="00BAFF"/>
                </a:solidFill>
              </a:rPr>
              <a:t>&gt;20</a:t>
            </a:r>
          </a:p>
        </p:txBody>
      </p:sp>
      <p:sp>
        <p:nvSpPr>
          <p:cNvPr id="3" name="Footer Placeholder 2">
            <a:extLst>
              <a:ext uri="{FF2B5EF4-FFF2-40B4-BE49-F238E27FC236}">
                <a16:creationId xmlns:a16="http://schemas.microsoft.com/office/drawing/2014/main" id="{6DF221B5-7537-4419-913E-A2168C411970}"/>
              </a:ext>
            </a:extLst>
          </p:cNvPr>
          <p:cNvSpPr>
            <a:spLocks noGrp="1"/>
          </p:cNvSpPr>
          <p:nvPr>
            <p:ph type="ftr" sz="quarter" idx="11"/>
          </p:nvPr>
        </p:nvSpPr>
        <p:spPr/>
        <p:txBody>
          <a:bodyPr/>
          <a:lstStyle/>
          <a:p>
            <a:r>
              <a:rPr lang="en-US"/>
              <a:t>© F-Securen 30. yhtiökokous (2018)</a:t>
            </a:r>
            <a:endParaRPr lang="en-GB" dirty="0"/>
          </a:p>
        </p:txBody>
      </p:sp>
      <p:sp>
        <p:nvSpPr>
          <p:cNvPr id="4" name="Slide Number Placeholder 3">
            <a:extLst>
              <a:ext uri="{FF2B5EF4-FFF2-40B4-BE49-F238E27FC236}">
                <a16:creationId xmlns:a16="http://schemas.microsoft.com/office/drawing/2014/main" id="{421D234C-46F9-4945-BFED-CA471C72CC9E}"/>
              </a:ext>
            </a:extLst>
          </p:cNvPr>
          <p:cNvSpPr>
            <a:spLocks noGrp="1"/>
          </p:cNvSpPr>
          <p:nvPr>
            <p:ph type="sldNum" sz="quarter" idx="12"/>
          </p:nvPr>
        </p:nvSpPr>
        <p:spPr/>
        <p:txBody>
          <a:bodyPr/>
          <a:lstStyle/>
          <a:p>
            <a:fld id="{7F38D28D-79A6-4EC7-ADA6-1F74D6C7DECE}" type="slidenum">
              <a:rPr lang="en-GB" smtClean="0"/>
              <a:t>15</a:t>
            </a:fld>
            <a:endParaRPr lang="en-GB"/>
          </a:p>
        </p:txBody>
      </p:sp>
    </p:spTree>
    <p:extLst>
      <p:ext uri="{BB962C8B-B14F-4D97-AF65-F5344CB8AC3E}">
        <p14:creationId xmlns:p14="http://schemas.microsoft.com/office/powerpoint/2010/main" val="400670055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5400000">
            <a:off x="76733" y="4383765"/>
            <a:ext cx="1494000" cy="338554"/>
          </a:xfrm>
          <a:prstGeom prst="rect">
            <a:avLst/>
          </a:prstGeom>
          <a:solidFill>
            <a:schemeClr val="accent2"/>
          </a:solidFill>
          <a:ln w="12700">
            <a:solidFill>
              <a:srgbClr val="00BAFF"/>
            </a:solidFill>
          </a:ln>
        </p:spPr>
        <p:txBody>
          <a:bodyPr wrap="square" rtlCol="0" anchor="b">
            <a:spAutoFit/>
          </a:bodyPr>
          <a:lstStyle/>
          <a:p>
            <a:pPr algn="ctr"/>
            <a:r>
              <a:rPr lang="en-US" sz="1600" b="1" dirty="0">
                <a:solidFill>
                  <a:schemeClr val="bg1"/>
                </a:solidFill>
              </a:rPr>
              <a:t>KILPAILIJAT</a:t>
            </a:r>
          </a:p>
        </p:txBody>
      </p:sp>
      <p:sp>
        <p:nvSpPr>
          <p:cNvPr id="49" name="TextBox 48"/>
          <p:cNvSpPr txBox="1"/>
          <p:nvPr/>
        </p:nvSpPr>
        <p:spPr>
          <a:xfrm rot="5400000">
            <a:off x="-94915" y="2530958"/>
            <a:ext cx="1826254" cy="338554"/>
          </a:xfrm>
          <a:prstGeom prst="rect">
            <a:avLst/>
          </a:prstGeom>
          <a:solidFill>
            <a:schemeClr val="accent2"/>
          </a:solidFill>
          <a:ln w="12700">
            <a:solidFill>
              <a:srgbClr val="00BAFF"/>
            </a:solidFill>
          </a:ln>
        </p:spPr>
        <p:txBody>
          <a:bodyPr wrap="square" rtlCol="0" anchor="b">
            <a:spAutoFit/>
          </a:bodyPr>
          <a:lstStyle/>
          <a:p>
            <a:pPr algn="ctr"/>
            <a:r>
              <a:rPr lang="en-US" sz="1600" b="1" dirty="0">
                <a:solidFill>
                  <a:schemeClr val="bg1"/>
                </a:solidFill>
              </a:rPr>
              <a:t>KILPAILUEDUT</a:t>
            </a:r>
          </a:p>
        </p:txBody>
      </p:sp>
      <p:sp>
        <p:nvSpPr>
          <p:cNvPr id="17" name="Title 16"/>
          <p:cNvSpPr>
            <a:spLocks noGrp="1"/>
          </p:cNvSpPr>
          <p:nvPr>
            <p:ph type="title"/>
          </p:nvPr>
        </p:nvSpPr>
        <p:spPr>
          <a:xfrm>
            <a:off x="525826" y="549275"/>
            <a:ext cx="11160124" cy="623747"/>
          </a:xfrm>
        </p:spPr>
        <p:txBody>
          <a:bodyPr/>
          <a:lstStyle/>
          <a:p>
            <a:r>
              <a:rPr lang="en-US" sz="4800" dirty="0">
                <a:solidFill>
                  <a:srgbClr val="00BAFF"/>
                </a:solidFill>
              </a:rPr>
              <a:t>F-</a:t>
            </a:r>
            <a:r>
              <a:rPr lang="en-US" sz="4800" dirty="0" err="1">
                <a:solidFill>
                  <a:srgbClr val="00BAFF"/>
                </a:solidFill>
              </a:rPr>
              <a:t>SECUReLLA</a:t>
            </a:r>
            <a:r>
              <a:rPr lang="en-US" sz="4800" dirty="0">
                <a:solidFill>
                  <a:srgbClr val="00BAFF"/>
                </a:solidFill>
              </a:rPr>
              <a:t> </a:t>
            </a:r>
            <a:r>
              <a:rPr lang="en-US" sz="4800" dirty="0">
                <a:solidFill>
                  <a:schemeClr val="tx1"/>
                </a:solidFill>
              </a:rPr>
              <a:t>ON </a:t>
            </a:r>
            <a:r>
              <a:rPr lang="en-US" sz="4800" dirty="0" err="1">
                <a:solidFill>
                  <a:schemeClr val="tx1"/>
                </a:solidFill>
              </a:rPr>
              <a:t>KIlPAILUKYKYISET</a:t>
            </a:r>
            <a:r>
              <a:rPr lang="en-US" sz="4800" dirty="0">
                <a:solidFill>
                  <a:schemeClr val="tx1"/>
                </a:solidFill>
              </a:rPr>
              <a:t> TUOTTEET</a:t>
            </a:r>
          </a:p>
        </p:txBody>
      </p:sp>
      <p:sp>
        <p:nvSpPr>
          <p:cNvPr id="6" name="Rectangle 5"/>
          <p:cNvSpPr/>
          <p:nvPr/>
        </p:nvSpPr>
        <p:spPr>
          <a:xfrm>
            <a:off x="1318054" y="1281964"/>
            <a:ext cx="3314490" cy="58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b="1" dirty="0">
                <a:solidFill>
                  <a:schemeClr val="tx1"/>
                </a:solidFill>
              </a:rPr>
              <a:t>F-SECURE SAFE (ja KEY)</a:t>
            </a:r>
          </a:p>
        </p:txBody>
      </p:sp>
      <p:sp>
        <p:nvSpPr>
          <p:cNvPr id="7" name="Rectangle 6"/>
          <p:cNvSpPr/>
          <p:nvPr/>
        </p:nvSpPr>
        <p:spPr>
          <a:xfrm>
            <a:off x="4844073" y="1281964"/>
            <a:ext cx="3314490" cy="58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b="1" dirty="0">
                <a:solidFill>
                  <a:schemeClr val="tx1"/>
                </a:solidFill>
              </a:rPr>
              <a:t>F-SECURE FREEDOME</a:t>
            </a:r>
          </a:p>
        </p:txBody>
      </p:sp>
      <p:sp>
        <p:nvSpPr>
          <p:cNvPr id="8" name="Rectangle 7"/>
          <p:cNvSpPr/>
          <p:nvPr/>
        </p:nvSpPr>
        <p:spPr>
          <a:xfrm>
            <a:off x="8370092" y="1281964"/>
            <a:ext cx="3314490" cy="58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b="1" dirty="0">
                <a:solidFill>
                  <a:schemeClr val="tx1"/>
                </a:solidFill>
              </a:rPr>
              <a:t>F-SECURE SENSE</a:t>
            </a:r>
          </a:p>
        </p:txBody>
      </p:sp>
      <p:sp>
        <p:nvSpPr>
          <p:cNvPr id="11" name="Rectangle 10"/>
          <p:cNvSpPr/>
          <p:nvPr/>
        </p:nvSpPr>
        <p:spPr>
          <a:xfrm>
            <a:off x="1318054" y="1787109"/>
            <a:ext cx="3314490" cy="18342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spcBef>
                <a:spcPts val="2000"/>
              </a:spcBef>
            </a:pPr>
            <a:r>
              <a:rPr lang="en-US" sz="1600" dirty="0" err="1">
                <a:solidFill>
                  <a:schemeClr val="tx1"/>
                </a:solidFill>
              </a:rPr>
              <a:t>Palkittu</a:t>
            </a:r>
            <a:r>
              <a:rPr lang="en-US" sz="1600" dirty="0">
                <a:solidFill>
                  <a:schemeClr val="tx1"/>
                </a:solidFill>
              </a:rPr>
              <a:t> </a:t>
            </a:r>
            <a:r>
              <a:rPr lang="en-US" sz="1600" dirty="0" err="1">
                <a:solidFill>
                  <a:schemeClr val="tx1"/>
                </a:solidFill>
              </a:rPr>
              <a:t>teknologia</a:t>
            </a:r>
            <a:endParaRPr lang="en-US" sz="1600" dirty="0">
              <a:solidFill>
                <a:schemeClr val="tx1"/>
              </a:solidFill>
            </a:endParaRPr>
          </a:p>
          <a:p>
            <a:pPr>
              <a:spcBef>
                <a:spcPts val="2000"/>
              </a:spcBef>
            </a:pPr>
            <a:r>
              <a:rPr lang="en-US" sz="1600" dirty="0" err="1">
                <a:solidFill>
                  <a:schemeClr val="tx1"/>
                </a:solidFill>
              </a:rPr>
              <a:t>Integraatio</a:t>
            </a:r>
            <a:r>
              <a:rPr lang="en-US" sz="1600" dirty="0">
                <a:solidFill>
                  <a:schemeClr val="tx1"/>
                </a:solidFill>
              </a:rPr>
              <a:t> </a:t>
            </a:r>
            <a:r>
              <a:rPr lang="en-US" sz="1600" dirty="0" err="1">
                <a:solidFill>
                  <a:schemeClr val="tx1"/>
                </a:solidFill>
              </a:rPr>
              <a:t>operaattoreiden</a:t>
            </a:r>
            <a:r>
              <a:rPr lang="en-US" sz="1600" dirty="0">
                <a:solidFill>
                  <a:schemeClr val="tx1"/>
                </a:solidFill>
              </a:rPr>
              <a:t> </a:t>
            </a:r>
            <a:r>
              <a:rPr lang="en-US" sz="1600" dirty="0" err="1">
                <a:solidFill>
                  <a:schemeClr val="tx1"/>
                </a:solidFill>
              </a:rPr>
              <a:t>liiketoimintamalliin</a:t>
            </a:r>
            <a:endParaRPr lang="en-US" sz="1600" dirty="0">
              <a:solidFill>
                <a:schemeClr val="tx1"/>
              </a:solidFill>
            </a:endParaRPr>
          </a:p>
          <a:p>
            <a:pPr>
              <a:spcBef>
                <a:spcPts val="2000"/>
              </a:spcBef>
            </a:pPr>
            <a:r>
              <a:rPr lang="en-US" sz="1600" dirty="0" err="1">
                <a:solidFill>
                  <a:schemeClr val="tx1"/>
                </a:solidFill>
              </a:rPr>
              <a:t>Tuotteiden</a:t>
            </a:r>
            <a:r>
              <a:rPr lang="en-US" sz="1600" dirty="0">
                <a:solidFill>
                  <a:schemeClr val="tx1"/>
                </a:solidFill>
              </a:rPr>
              <a:t> </a:t>
            </a:r>
            <a:r>
              <a:rPr lang="en-US" sz="1600" dirty="0" err="1">
                <a:solidFill>
                  <a:schemeClr val="tx1"/>
                </a:solidFill>
              </a:rPr>
              <a:t>helppokäyttöisyys</a:t>
            </a:r>
            <a:r>
              <a:rPr lang="en-US" sz="1600" dirty="0">
                <a:solidFill>
                  <a:schemeClr val="tx1"/>
                </a:solidFill>
              </a:rPr>
              <a:t> ja </a:t>
            </a:r>
            <a:r>
              <a:rPr lang="en-US" sz="1600" dirty="0" err="1">
                <a:solidFill>
                  <a:schemeClr val="tx1"/>
                </a:solidFill>
              </a:rPr>
              <a:t>korkea</a:t>
            </a:r>
            <a:r>
              <a:rPr lang="en-US" sz="1600" dirty="0">
                <a:solidFill>
                  <a:schemeClr val="tx1"/>
                </a:solidFill>
              </a:rPr>
              <a:t> </a:t>
            </a:r>
            <a:r>
              <a:rPr lang="en-US" sz="1600" dirty="0" err="1">
                <a:solidFill>
                  <a:schemeClr val="tx1"/>
                </a:solidFill>
              </a:rPr>
              <a:t>asiakastyytyväisyys</a:t>
            </a:r>
            <a:endParaRPr lang="en-US" sz="1600" dirty="0">
              <a:solidFill>
                <a:schemeClr val="tx1"/>
              </a:solidFill>
            </a:endParaRPr>
          </a:p>
        </p:txBody>
      </p:sp>
      <p:sp>
        <p:nvSpPr>
          <p:cNvPr id="12" name="Rectangle 11"/>
          <p:cNvSpPr/>
          <p:nvPr/>
        </p:nvSpPr>
        <p:spPr>
          <a:xfrm>
            <a:off x="4844073" y="1787110"/>
            <a:ext cx="3314490" cy="18262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spcBef>
                <a:spcPts val="1600"/>
              </a:spcBef>
            </a:pPr>
            <a:r>
              <a:rPr lang="en-US" sz="1600" dirty="0" err="1">
                <a:solidFill>
                  <a:schemeClr val="tx1"/>
                </a:solidFill>
              </a:rPr>
              <a:t>Toistuvasti</a:t>
            </a:r>
            <a:r>
              <a:rPr lang="en-US" sz="1600" dirty="0">
                <a:solidFill>
                  <a:schemeClr val="tx1"/>
                </a:solidFill>
              </a:rPr>
              <a:t> </a:t>
            </a:r>
            <a:r>
              <a:rPr lang="en-US" sz="1600" dirty="0" err="1">
                <a:solidFill>
                  <a:schemeClr val="tx1"/>
                </a:solidFill>
              </a:rPr>
              <a:t>kolmen</a:t>
            </a:r>
            <a:r>
              <a:rPr lang="en-US" sz="1600" dirty="0">
                <a:solidFill>
                  <a:schemeClr val="tx1"/>
                </a:solidFill>
              </a:rPr>
              <a:t> </a:t>
            </a:r>
            <a:r>
              <a:rPr lang="en-US" sz="1600" dirty="0" err="1">
                <a:solidFill>
                  <a:schemeClr val="tx1"/>
                </a:solidFill>
              </a:rPr>
              <a:t>suositelluimman</a:t>
            </a:r>
            <a:r>
              <a:rPr lang="en-US" sz="1600" dirty="0">
                <a:solidFill>
                  <a:schemeClr val="tx1"/>
                </a:solidFill>
              </a:rPr>
              <a:t> VPN-</a:t>
            </a:r>
            <a:r>
              <a:rPr lang="en-US" sz="1600" dirty="0" err="1">
                <a:solidFill>
                  <a:schemeClr val="tx1"/>
                </a:solidFill>
              </a:rPr>
              <a:t>tuotteen</a:t>
            </a:r>
            <a:r>
              <a:rPr lang="en-US" sz="1600" dirty="0">
                <a:solidFill>
                  <a:schemeClr val="tx1"/>
                </a:solidFill>
              </a:rPr>
              <a:t> </a:t>
            </a:r>
            <a:r>
              <a:rPr lang="en-US" sz="1600" dirty="0" err="1">
                <a:solidFill>
                  <a:schemeClr val="tx1"/>
                </a:solidFill>
              </a:rPr>
              <a:t>joukossa</a:t>
            </a:r>
            <a:endParaRPr lang="en-US" sz="1600" dirty="0">
              <a:solidFill>
                <a:schemeClr val="tx1"/>
              </a:solidFill>
            </a:endParaRPr>
          </a:p>
          <a:p>
            <a:pPr>
              <a:spcBef>
                <a:spcPts val="1600"/>
              </a:spcBef>
            </a:pPr>
            <a:r>
              <a:rPr lang="en-US" sz="1600" dirty="0" err="1">
                <a:solidFill>
                  <a:schemeClr val="tx1"/>
                </a:solidFill>
              </a:rPr>
              <a:t>Helppokäyttöisyys</a:t>
            </a:r>
            <a:endParaRPr lang="en-US" sz="1600" dirty="0">
              <a:solidFill>
                <a:schemeClr val="tx1"/>
              </a:solidFill>
            </a:endParaRPr>
          </a:p>
          <a:p>
            <a:pPr>
              <a:spcBef>
                <a:spcPts val="1600"/>
              </a:spcBef>
            </a:pPr>
            <a:r>
              <a:rPr lang="en-US" sz="1600" dirty="0" err="1">
                <a:solidFill>
                  <a:schemeClr val="tx1"/>
                </a:solidFill>
              </a:rPr>
              <a:t>Selain</a:t>
            </a:r>
            <a:r>
              <a:rPr lang="en-US" sz="1600" dirty="0">
                <a:solidFill>
                  <a:schemeClr val="tx1"/>
                </a:solidFill>
              </a:rPr>
              <a:t>- ja </a:t>
            </a:r>
            <a:r>
              <a:rPr lang="en-US" sz="1600" dirty="0" err="1">
                <a:solidFill>
                  <a:schemeClr val="tx1"/>
                </a:solidFill>
              </a:rPr>
              <a:t>seurantasuojaus</a:t>
            </a:r>
            <a:endParaRPr lang="en-US" sz="1600" dirty="0">
              <a:solidFill>
                <a:schemeClr val="tx1"/>
              </a:solidFill>
            </a:endParaRPr>
          </a:p>
        </p:txBody>
      </p:sp>
      <p:sp>
        <p:nvSpPr>
          <p:cNvPr id="13" name="Rectangle 12"/>
          <p:cNvSpPr/>
          <p:nvPr/>
        </p:nvSpPr>
        <p:spPr>
          <a:xfrm>
            <a:off x="8370092" y="1787109"/>
            <a:ext cx="3314490" cy="18322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spcBef>
                <a:spcPts val="1600"/>
              </a:spcBef>
            </a:pPr>
            <a:r>
              <a:rPr lang="en-US" sz="1600" dirty="0" err="1">
                <a:solidFill>
                  <a:schemeClr val="tx1"/>
                </a:solidFill>
              </a:rPr>
              <a:t>Yksinkertainen</a:t>
            </a:r>
            <a:r>
              <a:rPr lang="en-US" sz="1600" dirty="0">
                <a:solidFill>
                  <a:schemeClr val="tx1"/>
                </a:solidFill>
              </a:rPr>
              <a:t> </a:t>
            </a:r>
            <a:r>
              <a:rPr lang="en-US" sz="1600" dirty="0" err="1">
                <a:solidFill>
                  <a:schemeClr val="tx1"/>
                </a:solidFill>
              </a:rPr>
              <a:t>asennus</a:t>
            </a:r>
            <a:endParaRPr lang="en-US" sz="1600" dirty="0">
              <a:solidFill>
                <a:schemeClr val="tx1"/>
              </a:solidFill>
            </a:endParaRPr>
          </a:p>
          <a:p>
            <a:pPr>
              <a:spcBef>
                <a:spcPts val="1600"/>
              </a:spcBef>
            </a:pPr>
            <a:r>
              <a:rPr lang="en-US" sz="1600" dirty="0" err="1">
                <a:solidFill>
                  <a:schemeClr val="tx1"/>
                </a:solidFill>
              </a:rPr>
              <a:t>Automaattiset</a:t>
            </a:r>
            <a:r>
              <a:rPr lang="en-US" sz="1600" dirty="0">
                <a:solidFill>
                  <a:schemeClr val="tx1"/>
                </a:solidFill>
              </a:rPr>
              <a:t> </a:t>
            </a:r>
            <a:r>
              <a:rPr lang="en-US" sz="1600" dirty="0" err="1">
                <a:solidFill>
                  <a:schemeClr val="tx1"/>
                </a:solidFill>
              </a:rPr>
              <a:t>päivitykset</a:t>
            </a:r>
            <a:endParaRPr lang="en-US" sz="1600" dirty="0">
              <a:solidFill>
                <a:schemeClr val="tx1"/>
              </a:solidFill>
            </a:endParaRPr>
          </a:p>
          <a:p>
            <a:pPr>
              <a:spcBef>
                <a:spcPts val="1600"/>
              </a:spcBef>
            </a:pPr>
            <a:r>
              <a:rPr lang="en-US" sz="1600" dirty="0" err="1">
                <a:solidFill>
                  <a:schemeClr val="tx1"/>
                </a:solidFill>
              </a:rPr>
              <a:t>Sertifioitu</a:t>
            </a:r>
            <a:r>
              <a:rPr lang="en-US" sz="1600" dirty="0">
                <a:solidFill>
                  <a:schemeClr val="tx1"/>
                </a:solidFill>
              </a:rPr>
              <a:t> ja </a:t>
            </a:r>
            <a:r>
              <a:rPr lang="en-US" sz="1600" dirty="0" err="1">
                <a:solidFill>
                  <a:schemeClr val="tx1"/>
                </a:solidFill>
              </a:rPr>
              <a:t>globaalisti</a:t>
            </a:r>
            <a:r>
              <a:rPr lang="en-US" sz="1600" dirty="0">
                <a:solidFill>
                  <a:schemeClr val="tx1"/>
                </a:solidFill>
              </a:rPr>
              <a:t> </a:t>
            </a:r>
            <a:r>
              <a:rPr lang="en-US" sz="1600" dirty="0" err="1">
                <a:solidFill>
                  <a:schemeClr val="tx1"/>
                </a:solidFill>
              </a:rPr>
              <a:t>saatavilla</a:t>
            </a:r>
            <a:endParaRPr lang="en-US" sz="1600" dirty="0">
              <a:solidFill>
                <a:schemeClr val="tx1"/>
              </a:solidFill>
            </a:endParaRPr>
          </a:p>
          <a:p>
            <a:pPr>
              <a:spcBef>
                <a:spcPts val="1600"/>
              </a:spcBef>
            </a:pPr>
            <a:r>
              <a:rPr lang="en-US" sz="1600" dirty="0" err="1">
                <a:solidFill>
                  <a:schemeClr val="tx1"/>
                </a:solidFill>
              </a:rPr>
              <a:t>Operaattorikanava</a:t>
            </a:r>
            <a:endParaRPr lang="en-US" sz="1600" dirty="0">
              <a:solidFill>
                <a:schemeClr val="tx1"/>
              </a:solidFill>
            </a:endParaRPr>
          </a:p>
        </p:txBody>
      </p:sp>
      <p:grpSp>
        <p:nvGrpSpPr>
          <p:cNvPr id="23" name="Group 22"/>
          <p:cNvGrpSpPr/>
          <p:nvPr/>
        </p:nvGrpSpPr>
        <p:grpSpPr>
          <a:xfrm>
            <a:off x="8685583" y="3934929"/>
            <a:ext cx="2538802" cy="1221766"/>
            <a:chOff x="8853971" y="4277760"/>
            <a:chExt cx="2518050" cy="1221766"/>
          </a:xfrm>
        </p:grpSpPr>
        <p:pic>
          <p:nvPicPr>
            <p:cNvPr id="1026" name="Picture 2" descr="https://lh3.googleusercontent.com/bORGFazlEmBEHO-ZByXsMgotR0aRBirw3oeshzM9yRs67GbQmUXocabPKObrBaIwbpXJ-w=s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971" y="4277760"/>
              <a:ext cx="1108830" cy="3522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
            <a:stretch>
              <a:fillRect/>
            </a:stretch>
          </p:blipFill>
          <p:spPr>
            <a:xfrm>
              <a:off x="10109752" y="4351990"/>
              <a:ext cx="1262269" cy="309298"/>
            </a:xfrm>
            <a:prstGeom prst="rect">
              <a:avLst/>
            </a:prstGeom>
          </p:spPr>
        </p:pic>
        <p:pic>
          <p:nvPicPr>
            <p:cNvPr id="1032" name="Picture 8" descr="Kuvahaun tulos haulle cujo iot securit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131696" y="5041829"/>
              <a:ext cx="640776" cy="4576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stretch>
              <a:fillRect/>
            </a:stretch>
          </p:blipFill>
          <p:spPr>
            <a:xfrm>
              <a:off x="10333699" y="4630921"/>
              <a:ext cx="809766" cy="453469"/>
            </a:xfrm>
            <a:prstGeom prst="rect">
              <a:avLst/>
            </a:prstGeom>
          </p:spPr>
        </p:pic>
        <p:pic>
          <p:nvPicPr>
            <p:cNvPr id="27" name="Picture 26"/>
            <p:cNvPicPr>
              <a:picLocks noChangeAspect="1"/>
            </p:cNvPicPr>
            <p:nvPr/>
          </p:nvPicPr>
          <p:blipFill>
            <a:blip r:embed="rId6"/>
            <a:stretch>
              <a:fillRect/>
            </a:stretch>
          </p:blipFill>
          <p:spPr>
            <a:xfrm>
              <a:off x="10440199" y="5131394"/>
              <a:ext cx="617778" cy="324832"/>
            </a:xfrm>
            <a:prstGeom prst="rect">
              <a:avLst/>
            </a:prstGeom>
          </p:spPr>
        </p:pic>
        <p:pic>
          <p:nvPicPr>
            <p:cNvPr id="1030" name="Picture 6" descr="Kuvahaun tulos haulle dojo iot security"/>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055285" y="4700488"/>
              <a:ext cx="847541" cy="335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591998" y="3922496"/>
            <a:ext cx="2667364" cy="1190899"/>
            <a:chOff x="2401711" y="4251051"/>
            <a:chExt cx="2645561" cy="1190899"/>
          </a:xfrm>
        </p:grpSpPr>
        <p:pic>
          <p:nvPicPr>
            <p:cNvPr id="42" name="Picture 6" descr="Image result for bitdefender">
              <a:extLst>
                <a:ext uri="{FF2B5EF4-FFF2-40B4-BE49-F238E27FC236}">
                  <a16:creationId xmlns:a16="http://schemas.microsoft.com/office/drawing/2014/main" id="{2254614F-B384-4C1E-B560-18DBD95A0F7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517874" y="4659139"/>
              <a:ext cx="762261" cy="3905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Image result for kaspersky">
              <a:extLst>
                <a:ext uri="{FF2B5EF4-FFF2-40B4-BE49-F238E27FC236}">
                  <a16:creationId xmlns:a16="http://schemas.microsoft.com/office/drawing/2014/main" id="{492A4DA1-0B7A-4E4A-9BC7-E0A67C8ADE4E}"/>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401711" y="5194959"/>
              <a:ext cx="1038679" cy="22747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avira">
              <a:extLst>
                <a:ext uri="{FF2B5EF4-FFF2-40B4-BE49-F238E27FC236}">
                  <a16:creationId xmlns:a16="http://schemas.microsoft.com/office/drawing/2014/main" id="{F60CCD4D-76D7-4123-91E9-61CC90EC599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611576" y="4825999"/>
              <a:ext cx="435696" cy="5384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55484" y="4603607"/>
              <a:ext cx="802215" cy="587883"/>
            </a:xfrm>
            <a:prstGeom prst="rect">
              <a:avLst/>
            </a:prstGeom>
          </p:spPr>
        </p:pic>
        <p:pic>
          <p:nvPicPr>
            <p:cNvPr id="46" name="Picture 2" descr="https://lh3.googleusercontent.com/bORGFazlEmBEHO-ZByXsMgotR0aRBirw3oeshzM9yRs67GbQmUXocabPKObrBaIwbpXJ-w=s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450" y="4251051"/>
              <a:ext cx="1108830" cy="35221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3"/>
            <a:stretch>
              <a:fillRect/>
            </a:stretch>
          </p:blipFill>
          <p:spPr>
            <a:xfrm>
              <a:off x="3653962" y="4306427"/>
              <a:ext cx="1262269" cy="309298"/>
            </a:xfrm>
            <a:prstGeom prst="rect">
              <a:avLst/>
            </a:prstGeom>
          </p:spPr>
        </p:pic>
        <p:pic>
          <p:nvPicPr>
            <p:cNvPr id="1044" name="Picture 20" descr="AVG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6175" y="5118100"/>
              <a:ext cx="790575" cy="323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936026" y="3897728"/>
            <a:ext cx="2866018" cy="1340126"/>
            <a:chOff x="5504624" y="4164494"/>
            <a:chExt cx="2842592" cy="1340126"/>
          </a:xfrm>
        </p:grpSpPr>
        <p:sp>
          <p:nvSpPr>
            <p:cNvPr id="15" name="Rectangle 14"/>
            <p:cNvSpPr/>
            <p:nvPr/>
          </p:nvSpPr>
          <p:spPr>
            <a:xfrm>
              <a:off x="5504624" y="4164494"/>
              <a:ext cx="2842592" cy="1340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pic>
          <p:nvPicPr>
            <p:cNvPr id="32" name="Picture 3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47033" y="4232562"/>
              <a:ext cx="640351" cy="469265"/>
            </a:xfrm>
            <a:prstGeom prst="rect">
              <a:avLst/>
            </a:prstGeom>
          </p:spPr>
        </p:pic>
        <p:pic>
          <p:nvPicPr>
            <p:cNvPr id="36" name="Picture 35"/>
            <p:cNvPicPr>
              <a:picLocks noChangeAspect="1"/>
            </p:cNvPicPr>
            <p:nvPr/>
          </p:nvPicPr>
          <p:blipFill rotWithShape="1">
            <a:blip r:embed="rId14" cstate="screen">
              <a:extLst>
                <a:ext uri="{28A0092B-C50C-407E-A947-70E740481C1C}">
                  <a14:useLocalDpi xmlns:a14="http://schemas.microsoft.com/office/drawing/2010/main"/>
                </a:ext>
              </a:extLst>
            </a:blip>
            <a:srcRect t="21839"/>
            <a:stretch/>
          </p:blipFill>
          <p:spPr>
            <a:xfrm>
              <a:off x="5596271" y="4809821"/>
              <a:ext cx="970961" cy="330350"/>
            </a:xfrm>
            <a:prstGeom prst="rect">
              <a:avLst/>
            </a:prstGeom>
          </p:spPr>
        </p:pic>
        <p:pic>
          <p:nvPicPr>
            <p:cNvPr id="38" name="Picture 3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40770" y="4739578"/>
              <a:ext cx="992873" cy="338715"/>
            </a:xfrm>
            <a:prstGeom prst="rect">
              <a:avLst/>
            </a:prstGeom>
          </p:spPr>
        </p:pic>
        <p:pic>
          <p:nvPicPr>
            <p:cNvPr id="39" name="Picture 38"/>
            <p:cNvPicPr>
              <a:picLocks noChangeAspect="1"/>
            </p:cNvPicPr>
            <p:nvPr/>
          </p:nvPicPr>
          <p:blipFill>
            <a:blip r:embed="rId16"/>
            <a:stretch>
              <a:fillRect/>
            </a:stretch>
          </p:blipFill>
          <p:spPr>
            <a:xfrm>
              <a:off x="7437926" y="5089509"/>
              <a:ext cx="791707" cy="307886"/>
            </a:xfrm>
            <a:prstGeom prst="rect">
              <a:avLst/>
            </a:prstGeom>
          </p:spPr>
        </p:pic>
        <p:pic>
          <p:nvPicPr>
            <p:cNvPr id="34" name="Picture 3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65410" y="4222958"/>
              <a:ext cx="500762" cy="500762"/>
            </a:xfrm>
            <a:prstGeom prst="rect">
              <a:avLst/>
            </a:prstGeom>
          </p:spPr>
        </p:pic>
        <p:pic>
          <p:nvPicPr>
            <p:cNvPr id="33" name="Picture 3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115816" y="4282018"/>
              <a:ext cx="346958" cy="354772"/>
            </a:xfrm>
            <a:prstGeom prst="rect">
              <a:avLst/>
            </a:prstGeom>
          </p:spPr>
        </p:pic>
        <p:pic>
          <p:nvPicPr>
            <p:cNvPr id="35" name="Picture 34"/>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0664" y="4953840"/>
              <a:ext cx="735190" cy="538765"/>
            </a:xfrm>
            <a:prstGeom prst="rect">
              <a:avLst/>
            </a:prstGeom>
          </p:spPr>
        </p:pic>
        <p:pic>
          <p:nvPicPr>
            <p:cNvPr id="37" name="Picture 3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029689" y="5060193"/>
              <a:ext cx="406987" cy="406987"/>
            </a:xfrm>
            <a:prstGeom prst="rect">
              <a:avLst/>
            </a:prstGeom>
          </p:spPr>
        </p:pic>
        <p:pic>
          <p:nvPicPr>
            <p:cNvPr id="31" name="Picture 30"/>
            <p:cNvPicPr>
              <a:picLocks noChangeAspect="1"/>
            </p:cNvPicPr>
            <p:nvPr/>
          </p:nvPicPr>
          <p:blipFill rotWithShape="1">
            <a:blip r:embed="rId20"/>
            <a:srcRect l="5505"/>
            <a:stretch/>
          </p:blipFill>
          <p:spPr>
            <a:xfrm>
              <a:off x="5617983" y="4209014"/>
              <a:ext cx="749455" cy="605801"/>
            </a:xfrm>
            <a:prstGeom prst="rect">
              <a:avLst/>
            </a:prstGeom>
          </p:spPr>
        </p:pic>
      </p:grpSp>
      <p:sp>
        <p:nvSpPr>
          <p:cNvPr id="10" name="TextBox 9"/>
          <p:cNvSpPr txBox="1"/>
          <p:nvPr/>
        </p:nvSpPr>
        <p:spPr>
          <a:xfrm>
            <a:off x="3548916" y="5482574"/>
            <a:ext cx="5881956" cy="646331"/>
          </a:xfrm>
          <a:prstGeom prst="rect">
            <a:avLst/>
          </a:prstGeom>
          <a:noFill/>
        </p:spPr>
        <p:txBody>
          <a:bodyPr wrap="square" rtlCol="0">
            <a:spAutoFit/>
          </a:bodyPr>
          <a:lstStyle/>
          <a:p>
            <a:pPr algn="ctr"/>
            <a:r>
              <a:rPr lang="en-US" dirty="0" err="1"/>
              <a:t>Lisäkilpailuetua</a:t>
            </a:r>
            <a:r>
              <a:rPr lang="en-US" dirty="0"/>
              <a:t> </a:t>
            </a:r>
            <a:r>
              <a:rPr lang="en-US" dirty="0" err="1"/>
              <a:t>saamme</a:t>
            </a:r>
            <a:r>
              <a:rPr lang="en-US" dirty="0"/>
              <a:t> </a:t>
            </a:r>
            <a:r>
              <a:rPr lang="en-US" dirty="0" err="1"/>
              <a:t>markkinoiden</a:t>
            </a:r>
            <a:r>
              <a:rPr lang="en-US" dirty="0"/>
              <a:t> </a:t>
            </a:r>
            <a:r>
              <a:rPr lang="en-US" dirty="0" err="1"/>
              <a:t>huippua</a:t>
            </a:r>
            <a:r>
              <a:rPr lang="en-US" dirty="0"/>
              <a:t> </a:t>
            </a:r>
            <a:r>
              <a:rPr lang="en-US" dirty="0" err="1"/>
              <a:t>olevasta</a:t>
            </a:r>
            <a:r>
              <a:rPr lang="en-US" dirty="0"/>
              <a:t> </a:t>
            </a:r>
            <a:r>
              <a:rPr lang="en-US" dirty="0" err="1"/>
              <a:t>asiakastyytyväisyydestä</a:t>
            </a:r>
            <a:r>
              <a:rPr lang="en-US" dirty="0"/>
              <a:t> (NPS) ja </a:t>
            </a:r>
            <a:r>
              <a:rPr lang="en-US" dirty="0" err="1"/>
              <a:t>saumattomasta</a:t>
            </a:r>
            <a:r>
              <a:rPr lang="en-US" dirty="0"/>
              <a:t> </a:t>
            </a:r>
            <a:r>
              <a:rPr lang="en-US" dirty="0" err="1"/>
              <a:t>käyttäjäkokemuksesta</a:t>
            </a:r>
            <a:endParaRPr lang="en-US" dirty="0"/>
          </a:p>
        </p:txBody>
      </p:sp>
      <p:cxnSp>
        <p:nvCxnSpPr>
          <p:cNvPr id="19" name="Elbow Connector 18"/>
          <p:cNvCxnSpPr>
            <a:cxnSpLocks/>
            <a:stCxn id="81" idx="2"/>
            <a:endCxn id="10" idx="1"/>
          </p:cNvCxnSpPr>
          <p:nvPr/>
        </p:nvCxnSpPr>
        <p:spPr>
          <a:xfrm rot="16200000" flipH="1">
            <a:off x="2940009" y="5335332"/>
            <a:ext cx="644196" cy="573617"/>
          </a:xfrm>
          <a:prstGeom prst="bentConnector2">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cxnSpLocks/>
            <a:stCxn id="88" idx="2"/>
            <a:endCxn id="10" idx="3"/>
          </p:cNvCxnSpPr>
          <p:nvPr/>
        </p:nvCxnSpPr>
        <p:spPr>
          <a:xfrm rot="5400000">
            <a:off x="9407007" y="5323909"/>
            <a:ext cx="644196" cy="596465"/>
          </a:xfrm>
          <a:prstGeom prst="bentConnector2">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318054" y="3806043"/>
            <a:ext cx="3314490" cy="149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dirty="0">
              <a:solidFill>
                <a:schemeClr val="tx1"/>
              </a:solidFill>
            </a:endParaRPr>
          </a:p>
        </p:txBody>
      </p:sp>
      <p:sp>
        <p:nvSpPr>
          <p:cNvPr id="87" name="Rectangle 86"/>
          <p:cNvSpPr/>
          <p:nvPr/>
        </p:nvSpPr>
        <p:spPr>
          <a:xfrm>
            <a:off x="4841701" y="3806043"/>
            <a:ext cx="3314490" cy="149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dirty="0">
              <a:solidFill>
                <a:schemeClr val="tx1"/>
              </a:solidFill>
            </a:endParaRPr>
          </a:p>
        </p:txBody>
      </p:sp>
      <p:sp>
        <p:nvSpPr>
          <p:cNvPr id="88" name="Rectangle 87"/>
          <p:cNvSpPr/>
          <p:nvPr/>
        </p:nvSpPr>
        <p:spPr>
          <a:xfrm>
            <a:off x="8370092" y="3806043"/>
            <a:ext cx="3314490" cy="149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dirty="0">
              <a:solidFill>
                <a:schemeClr val="tx1"/>
              </a:solidFill>
            </a:endParaRPr>
          </a:p>
        </p:txBody>
      </p:sp>
      <p:cxnSp>
        <p:nvCxnSpPr>
          <p:cNvPr id="52" name="Straight Connector 51"/>
          <p:cNvCxnSpPr/>
          <p:nvPr/>
        </p:nvCxnSpPr>
        <p:spPr>
          <a:xfrm>
            <a:off x="1322553" y="2348016"/>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322553" y="3064709"/>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48572" y="2630521"/>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38937" y="3107264"/>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74143" y="2265638"/>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74143" y="2718719"/>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74143" y="3171800"/>
            <a:ext cx="3309991"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3933" y="5308596"/>
            <a:ext cx="4428" cy="258647"/>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4D3FC01-EC7B-4E88-A68B-3420AB7BEFDA}"/>
              </a:ext>
            </a:extLst>
          </p:cNvPr>
          <p:cNvSpPr>
            <a:spLocks noGrp="1"/>
          </p:cNvSpPr>
          <p:nvPr>
            <p:ph type="ftr" sz="quarter" idx="11"/>
          </p:nvPr>
        </p:nvSpPr>
        <p:spPr/>
        <p:txBody>
          <a:bodyPr/>
          <a:lstStyle/>
          <a:p>
            <a:r>
              <a:rPr lang="en-US"/>
              <a:t>© F-Securen 30. yhtiökokous (2018)</a:t>
            </a:r>
            <a:endParaRPr lang="en-GB" dirty="0"/>
          </a:p>
        </p:txBody>
      </p:sp>
      <p:sp>
        <p:nvSpPr>
          <p:cNvPr id="4" name="Slide Number Placeholder 3">
            <a:extLst>
              <a:ext uri="{FF2B5EF4-FFF2-40B4-BE49-F238E27FC236}">
                <a16:creationId xmlns:a16="http://schemas.microsoft.com/office/drawing/2014/main" id="{CA3FF7D5-C4D9-4BDA-8FE7-740CBB854CE1}"/>
              </a:ext>
            </a:extLst>
          </p:cNvPr>
          <p:cNvSpPr>
            <a:spLocks noGrp="1"/>
          </p:cNvSpPr>
          <p:nvPr>
            <p:ph type="sldNum" sz="quarter" idx="12"/>
          </p:nvPr>
        </p:nvSpPr>
        <p:spPr/>
        <p:txBody>
          <a:bodyPr/>
          <a:lstStyle/>
          <a:p>
            <a:fld id="{7F38D28D-79A6-4EC7-ADA6-1F74D6C7DECE}" type="slidenum">
              <a:rPr lang="en-GB" smtClean="0"/>
              <a:t>16</a:t>
            </a:fld>
            <a:endParaRPr lang="en-GB"/>
          </a:p>
        </p:txBody>
      </p:sp>
    </p:spTree>
    <p:extLst>
      <p:ext uri="{BB962C8B-B14F-4D97-AF65-F5344CB8AC3E}">
        <p14:creationId xmlns:p14="http://schemas.microsoft.com/office/powerpoint/2010/main" val="259631871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8CBE495-85F0-4D06-A5B2-F5D3F728CA61}"/>
              </a:ext>
            </a:extLst>
          </p:cNvPr>
          <p:cNvSpPr txBox="1"/>
          <p:nvPr/>
        </p:nvSpPr>
        <p:spPr>
          <a:xfrm>
            <a:off x="-1" y="11097939"/>
            <a:ext cx="8188657" cy="563231"/>
          </a:xfrm>
          <a:prstGeom prst="rect">
            <a:avLst/>
          </a:prstGeom>
          <a:solidFill>
            <a:schemeClr val="accent6"/>
          </a:solidFill>
        </p:spPr>
        <p:txBody>
          <a:bodyPr wrap="square" rtlCol="0">
            <a:spAutoFit/>
          </a:bodyPr>
          <a:lstStyle/>
          <a:p>
            <a:pPr algn="ctr">
              <a:lnSpc>
                <a:spcPct val="85000"/>
              </a:lnSpc>
            </a:pPr>
            <a:r>
              <a:rPr lang="en-US" b="1" dirty="0">
                <a:solidFill>
                  <a:schemeClr val="bg1"/>
                </a:solidFill>
              </a:rPr>
              <a:t>And finally we can also monetize (some of) the solutions  in the consumer market – where there are also additional upsides with our good offering</a:t>
            </a:r>
            <a:endParaRPr lang="fi-FI" b="1" dirty="0">
              <a:solidFill>
                <a:schemeClr val="bg1"/>
              </a:solidFill>
            </a:endParaRPr>
          </a:p>
        </p:txBody>
      </p:sp>
      <p:sp>
        <p:nvSpPr>
          <p:cNvPr id="17" name="Title 2"/>
          <p:cNvSpPr>
            <a:spLocks noGrp="1"/>
          </p:cNvSpPr>
          <p:nvPr>
            <p:ph type="title"/>
          </p:nvPr>
        </p:nvSpPr>
        <p:spPr>
          <a:xfrm>
            <a:off x="762457" y="161383"/>
            <a:ext cx="10680000" cy="1325563"/>
          </a:xfrm>
        </p:spPr>
        <p:txBody>
          <a:bodyPr/>
          <a:lstStyle/>
          <a:p>
            <a:r>
              <a:rPr lang="en-US" sz="4800" dirty="0">
                <a:solidFill>
                  <a:schemeClr val="tx1"/>
                </a:solidFill>
              </a:rPr>
              <a:t>MERKITTÄVIÄ SYNERGIOITA</a:t>
            </a:r>
          </a:p>
        </p:txBody>
      </p:sp>
      <p:sp>
        <p:nvSpPr>
          <p:cNvPr id="30" name="Rectangle 29"/>
          <p:cNvSpPr/>
          <p:nvPr/>
        </p:nvSpPr>
        <p:spPr>
          <a:xfrm>
            <a:off x="2095239" y="3672710"/>
            <a:ext cx="8014436" cy="8165072"/>
          </a:xfrm>
          <a:prstGeom prst="rect">
            <a:avLst/>
          </a:prstGeom>
        </p:spPr>
        <p:txBody>
          <a:bodyPr wrap="none">
            <a:prstTxWarp prst="textArchUp">
              <a:avLst>
                <a:gd name="adj" fmla="val 12253664"/>
              </a:avLst>
            </a:prstTxWarp>
            <a:spAutoFit/>
          </a:bodyPr>
          <a:lstStyle/>
          <a:p>
            <a:pPr algn="ctr"/>
            <a:r>
              <a:rPr lang="en-US" b="1" dirty="0">
                <a:solidFill>
                  <a:schemeClr val="bg1"/>
                </a:solidFill>
              </a:rPr>
              <a:t>SHARED SECURITY TECHNOLOGY</a:t>
            </a:r>
            <a:endParaRPr lang="fi-FI" b="1" dirty="0">
              <a:solidFill>
                <a:schemeClr val="bg1"/>
              </a:solidFill>
            </a:endParaRPr>
          </a:p>
        </p:txBody>
      </p:sp>
      <p:sp>
        <p:nvSpPr>
          <p:cNvPr id="3" name="Slide Number Placeholder 2">
            <a:extLst>
              <a:ext uri="{FF2B5EF4-FFF2-40B4-BE49-F238E27FC236}">
                <a16:creationId xmlns:a16="http://schemas.microsoft.com/office/drawing/2014/main" id="{6573D08A-413C-41DB-ABC2-98983166F64B}"/>
              </a:ext>
            </a:extLst>
          </p:cNvPr>
          <p:cNvSpPr>
            <a:spLocks noGrp="1"/>
          </p:cNvSpPr>
          <p:nvPr>
            <p:ph type="sldNum" sz="quarter" idx="12"/>
          </p:nvPr>
        </p:nvSpPr>
        <p:spPr>
          <a:xfrm>
            <a:off x="281188" y="6275114"/>
            <a:ext cx="2743200" cy="365125"/>
          </a:xfrm>
        </p:spPr>
        <p:txBody>
          <a:bodyPr/>
          <a:lstStyle/>
          <a:p>
            <a:fld id="{7F38D28D-79A6-4EC7-ADA6-1F74D6C7DECE}" type="slidenum">
              <a:rPr lang="en-GB" smtClean="0"/>
              <a:t>17</a:t>
            </a:fld>
            <a:endParaRPr lang="en-GB" dirty="0"/>
          </a:p>
        </p:txBody>
      </p:sp>
      <p:pic>
        <p:nvPicPr>
          <p:cNvPr id="19" name="Picture 30">
            <a:extLst>
              <a:ext uri="{FF2B5EF4-FFF2-40B4-BE49-F238E27FC236}">
                <a16:creationId xmlns:a16="http://schemas.microsoft.com/office/drawing/2014/main" id="{B7CBBCAB-C58C-4CE3-9C4D-759318D6408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45556" y="1406501"/>
            <a:ext cx="740568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8AC0E7BD-270A-411D-AF37-2064ED976240}"/>
              </a:ext>
            </a:extLst>
          </p:cNvPr>
          <p:cNvSpPr txBox="1"/>
          <p:nvPr/>
        </p:nvSpPr>
        <p:spPr>
          <a:xfrm>
            <a:off x="4258469" y="10872763"/>
            <a:ext cx="5700712" cy="647700"/>
          </a:xfrm>
          <a:prstGeom prst="rect">
            <a:avLst/>
          </a:prstGeom>
          <a:solidFill>
            <a:schemeClr val="accent6">
              <a:lumMod val="40000"/>
              <a:lumOff val="60000"/>
            </a:schemeClr>
          </a:solidFill>
        </p:spPr>
        <p:txBody>
          <a:bodyPr>
            <a:spAutoFit/>
          </a:bodyPr>
          <a:lstStyle/>
          <a:p>
            <a:pPr>
              <a:defRPr/>
            </a:pPr>
            <a:r>
              <a:rPr lang="en-US" dirty="0"/>
              <a:t>All of which are great opportunities, as we have an excellent channel (operators) to reach them</a:t>
            </a:r>
            <a:endParaRPr lang="fi-FI" dirty="0"/>
          </a:p>
        </p:txBody>
      </p:sp>
      <p:sp>
        <p:nvSpPr>
          <p:cNvPr id="21" name="TextBox 20">
            <a:extLst>
              <a:ext uri="{FF2B5EF4-FFF2-40B4-BE49-F238E27FC236}">
                <a16:creationId xmlns:a16="http://schemas.microsoft.com/office/drawing/2014/main" id="{A4DBCF1C-DB48-407C-B752-0C7B77E6ED87}"/>
              </a:ext>
            </a:extLst>
          </p:cNvPr>
          <p:cNvSpPr txBox="1"/>
          <p:nvPr/>
        </p:nvSpPr>
        <p:spPr>
          <a:xfrm>
            <a:off x="173831" y="11650638"/>
            <a:ext cx="8188325" cy="563563"/>
          </a:xfrm>
          <a:prstGeom prst="rect">
            <a:avLst/>
          </a:prstGeom>
          <a:solidFill>
            <a:schemeClr val="accent6"/>
          </a:solidFill>
        </p:spPr>
        <p:txBody>
          <a:bodyPr>
            <a:spAutoFit/>
          </a:bodyPr>
          <a:lstStyle/>
          <a:p>
            <a:pPr algn="ctr">
              <a:lnSpc>
                <a:spcPct val="85000"/>
              </a:lnSpc>
              <a:defRPr/>
            </a:pPr>
            <a:r>
              <a:rPr lang="en-US" b="1" dirty="0">
                <a:solidFill>
                  <a:schemeClr val="bg1"/>
                </a:solidFill>
              </a:rPr>
              <a:t>And finally we can also monetize (some of) the solutions  in the consumer market – where there are also additional upsides with our good offering</a:t>
            </a:r>
            <a:endParaRPr lang="fi-FI" b="1" dirty="0">
              <a:solidFill>
                <a:schemeClr val="bg1"/>
              </a:solidFill>
            </a:endParaRPr>
          </a:p>
        </p:txBody>
      </p:sp>
      <p:sp>
        <p:nvSpPr>
          <p:cNvPr id="32" name="TextBox 31">
            <a:extLst>
              <a:ext uri="{FF2B5EF4-FFF2-40B4-BE49-F238E27FC236}">
                <a16:creationId xmlns:a16="http://schemas.microsoft.com/office/drawing/2014/main" id="{B4C2B95E-CF7C-402D-BDBF-9C3042C7D85C}"/>
              </a:ext>
            </a:extLst>
          </p:cNvPr>
          <p:cNvSpPr txBox="1"/>
          <p:nvPr/>
        </p:nvSpPr>
        <p:spPr>
          <a:xfrm>
            <a:off x="173831" y="10826726"/>
            <a:ext cx="2035175" cy="328612"/>
          </a:xfrm>
          <a:prstGeom prst="rect">
            <a:avLst/>
          </a:prstGeom>
          <a:solidFill>
            <a:schemeClr val="accent6"/>
          </a:solidFill>
        </p:spPr>
        <p:txBody>
          <a:bodyPr>
            <a:spAutoFit/>
          </a:bodyPr>
          <a:lstStyle/>
          <a:p>
            <a:pPr algn="ctr">
              <a:lnSpc>
                <a:spcPct val="85000"/>
              </a:lnSpc>
              <a:defRPr/>
            </a:pPr>
            <a:r>
              <a:rPr lang="en-US" b="1" dirty="0">
                <a:solidFill>
                  <a:schemeClr val="bg1"/>
                </a:solidFill>
              </a:rPr>
              <a:t>But that’s not all!</a:t>
            </a:r>
            <a:endParaRPr lang="fi-FI" b="1" dirty="0">
              <a:solidFill>
                <a:schemeClr val="bg1"/>
              </a:solidFill>
            </a:endParaRPr>
          </a:p>
        </p:txBody>
      </p:sp>
      <p:pic>
        <p:nvPicPr>
          <p:cNvPr id="33" name="Picture 21">
            <a:extLst>
              <a:ext uri="{FF2B5EF4-FFF2-40B4-BE49-F238E27FC236}">
                <a16:creationId xmlns:a16="http://schemas.microsoft.com/office/drawing/2014/main" id="{ADB36A81-4393-4FE1-95C8-387D867AC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747" y="2725610"/>
            <a:ext cx="415568" cy="4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677788BE-7434-4EA2-AD23-02484E50F909}"/>
              </a:ext>
            </a:extLst>
          </p:cNvPr>
          <p:cNvSpPr/>
          <p:nvPr/>
        </p:nvSpPr>
        <p:spPr>
          <a:xfrm rot="158839">
            <a:off x="1868729" y="2975171"/>
            <a:ext cx="8625118" cy="8625118"/>
          </a:xfrm>
          <a:prstGeom prst="rect">
            <a:avLst/>
          </a:prstGeom>
        </p:spPr>
        <p:txBody>
          <a:bodyPr spcFirstLastPara="1" wrap="none">
            <a:prstTxWarp prst="textArchUp">
              <a:avLst>
                <a:gd name="adj" fmla="val 12253664"/>
              </a:avLst>
            </a:prstTxWarp>
            <a:spAutoFit/>
          </a:bodyPr>
          <a:lstStyle/>
          <a:p>
            <a:pPr algn="ctr">
              <a:defRPr/>
            </a:pPr>
            <a:r>
              <a:rPr lang="en-US" sz="2000" b="1" dirty="0"/>
              <a:t>KESKISUURET YRITYKSET</a:t>
            </a:r>
            <a:br>
              <a:rPr lang="en-US" sz="2000" b="1" dirty="0"/>
            </a:br>
            <a:r>
              <a:rPr lang="en-US" sz="2000" b="1" dirty="0"/>
              <a:t>JA PAIKALLISET SUURYRITYKSET</a:t>
            </a:r>
          </a:p>
        </p:txBody>
      </p:sp>
      <p:sp>
        <p:nvSpPr>
          <p:cNvPr id="35" name="Rectangle 34">
            <a:extLst>
              <a:ext uri="{FF2B5EF4-FFF2-40B4-BE49-F238E27FC236}">
                <a16:creationId xmlns:a16="http://schemas.microsoft.com/office/drawing/2014/main" id="{15F5AA07-5251-4EC1-913D-6CCBFC22AA1A}"/>
              </a:ext>
            </a:extLst>
          </p:cNvPr>
          <p:cNvSpPr/>
          <p:nvPr/>
        </p:nvSpPr>
        <p:spPr>
          <a:xfrm rot="2217441">
            <a:off x="1941442" y="2962704"/>
            <a:ext cx="8874850" cy="9282068"/>
          </a:xfrm>
          <a:prstGeom prst="rect">
            <a:avLst/>
          </a:prstGeom>
        </p:spPr>
        <p:txBody>
          <a:bodyPr spcFirstLastPara="1" wrap="none">
            <a:prstTxWarp prst="textArchUp">
              <a:avLst>
                <a:gd name="adj" fmla="val 12253664"/>
              </a:avLst>
            </a:prstTxWarp>
            <a:spAutoFit/>
          </a:bodyPr>
          <a:lstStyle/>
          <a:p>
            <a:pPr algn="ctr">
              <a:lnSpc>
                <a:spcPct val="80000"/>
              </a:lnSpc>
              <a:defRPr/>
            </a:pPr>
            <a:r>
              <a:rPr lang="en-US" sz="1400" b="1" dirty="0"/>
              <a:t>KV-SUURYRITYKSET</a:t>
            </a:r>
          </a:p>
        </p:txBody>
      </p:sp>
      <p:sp>
        <p:nvSpPr>
          <p:cNvPr id="36" name="Rectangle 35">
            <a:extLst>
              <a:ext uri="{FF2B5EF4-FFF2-40B4-BE49-F238E27FC236}">
                <a16:creationId xmlns:a16="http://schemas.microsoft.com/office/drawing/2014/main" id="{8D21A14A-5244-4C68-80EA-AD4D4B31988E}"/>
              </a:ext>
            </a:extLst>
          </p:cNvPr>
          <p:cNvSpPr/>
          <p:nvPr/>
        </p:nvSpPr>
        <p:spPr>
          <a:xfrm rot="19485688">
            <a:off x="1661858" y="3062214"/>
            <a:ext cx="8874850" cy="9048119"/>
          </a:xfrm>
          <a:prstGeom prst="rect">
            <a:avLst/>
          </a:prstGeom>
        </p:spPr>
        <p:txBody>
          <a:bodyPr spcFirstLastPara="1" wrap="none">
            <a:prstTxWarp prst="textArchUp">
              <a:avLst>
                <a:gd name="adj" fmla="val 12253664"/>
              </a:avLst>
            </a:prstTxWarp>
            <a:spAutoFit/>
          </a:bodyPr>
          <a:lstStyle/>
          <a:p>
            <a:pPr algn="ctr">
              <a:lnSpc>
                <a:spcPct val="80000"/>
              </a:lnSpc>
              <a:defRPr/>
            </a:pPr>
            <a:r>
              <a:rPr lang="en-US" sz="1400" b="1" dirty="0"/>
              <a:t>PIENYRITYKSET</a:t>
            </a:r>
          </a:p>
        </p:txBody>
      </p:sp>
      <p:sp>
        <p:nvSpPr>
          <p:cNvPr id="37" name="Rectangle 25">
            <a:extLst>
              <a:ext uri="{FF2B5EF4-FFF2-40B4-BE49-F238E27FC236}">
                <a16:creationId xmlns:a16="http://schemas.microsoft.com/office/drawing/2014/main" id="{6961B48A-18B5-449B-8A91-4FFF71FFAF29}"/>
              </a:ext>
            </a:extLst>
          </p:cNvPr>
          <p:cNvSpPr>
            <a:spLocks noChangeArrowheads="1"/>
          </p:cNvSpPr>
          <p:nvPr/>
        </p:nvSpPr>
        <p:spPr bwMode="auto">
          <a:xfrm>
            <a:off x="4370307" y="5600676"/>
            <a:ext cx="1130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r>
              <a:rPr lang="en-US" altLang="fi-FI" sz="1800" dirty="0" err="1"/>
              <a:t>Yksityisyys</a:t>
            </a:r>
            <a:endParaRPr lang="en-US" altLang="fi-FI" sz="1800" dirty="0"/>
          </a:p>
        </p:txBody>
      </p:sp>
      <p:sp>
        <p:nvSpPr>
          <p:cNvPr id="38" name="Rectangle 26">
            <a:extLst>
              <a:ext uri="{FF2B5EF4-FFF2-40B4-BE49-F238E27FC236}">
                <a16:creationId xmlns:a16="http://schemas.microsoft.com/office/drawing/2014/main" id="{787CFA79-E9FA-4424-9611-7400F15E2711}"/>
              </a:ext>
            </a:extLst>
          </p:cNvPr>
          <p:cNvSpPr>
            <a:spLocks noChangeArrowheads="1"/>
          </p:cNvSpPr>
          <p:nvPr/>
        </p:nvSpPr>
        <p:spPr bwMode="auto">
          <a:xfrm>
            <a:off x="5927352" y="5600676"/>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100000"/>
              </a:lnSpc>
              <a:spcBef>
                <a:spcPct val="0"/>
              </a:spcBef>
              <a:buFontTx/>
              <a:buNone/>
            </a:pPr>
            <a:r>
              <a:rPr lang="en-US" altLang="fi-FI" sz="1800" dirty="0" err="1"/>
              <a:t>Perhe</a:t>
            </a:r>
            <a:endParaRPr lang="en-US" altLang="fi-FI" sz="1800" dirty="0"/>
          </a:p>
        </p:txBody>
      </p:sp>
      <p:sp>
        <p:nvSpPr>
          <p:cNvPr id="39" name="Rectangle 27">
            <a:extLst>
              <a:ext uri="{FF2B5EF4-FFF2-40B4-BE49-F238E27FC236}">
                <a16:creationId xmlns:a16="http://schemas.microsoft.com/office/drawing/2014/main" id="{D4158B9F-9184-49B4-9A60-29C9999A29B1}"/>
              </a:ext>
            </a:extLst>
          </p:cNvPr>
          <p:cNvSpPr>
            <a:spLocks noChangeArrowheads="1"/>
          </p:cNvSpPr>
          <p:nvPr/>
        </p:nvSpPr>
        <p:spPr bwMode="auto">
          <a:xfrm>
            <a:off x="7151016" y="5600676"/>
            <a:ext cx="926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100000"/>
              </a:lnSpc>
              <a:spcBef>
                <a:spcPct val="0"/>
              </a:spcBef>
              <a:buFontTx/>
              <a:buNone/>
            </a:pPr>
            <a:r>
              <a:rPr lang="en-US" altLang="fi-FI" sz="1800" dirty="0" err="1"/>
              <a:t>Älykodit</a:t>
            </a:r>
            <a:endParaRPr lang="en-US" altLang="fi-FI" sz="1800" dirty="0"/>
          </a:p>
        </p:txBody>
      </p:sp>
      <p:sp>
        <p:nvSpPr>
          <p:cNvPr id="40" name="Rectangle 39">
            <a:extLst>
              <a:ext uri="{FF2B5EF4-FFF2-40B4-BE49-F238E27FC236}">
                <a16:creationId xmlns:a16="http://schemas.microsoft.com/office/drawing/2014/main" id="{4711EBE1-EA0B-42F7-AD88-478754CEF4B9}"/>
              </a:ext>
            </a:extLst>
          </p:cNvPr>
          <p:cNvSpPr/>
          <p:nvPr/>
        </p:nvSpPr>
        <p:spPr>
          <a:xfrm>
            <a:off x="2887273" y="4625938"/>
            <a:ext cx="6778030" cy="6778030"/>
          </a:xfrm>
          <a:prstGeom prst="rect">
            <a:avLst/>
          </a:prstGeom>
        </p:spPr>
        <p:txBody>
          <a:bodyPr spcFirstLastPara="1" wrap="none">
            <a:prstTxWarp prst="textArchUp">
              <a:avLst>
                <a:gd name="adj" fmla="val 12253664"/>
              </a:avLst>
            </a:prstTxWarp>
            <a:spAutoFit/>
          </a:bodyPr>
          <a:lstStyle/>
          <a:p>
            <a:pPr algn="ctr">
              <a:defRPr/>
            </a:pPr>
            <a:r>
              <a:rPr lang="en-US" sz="2000" b="1" dirty="0"/>
              <a:t>KULUTTAJAT</a:t>
            </a:r>
          </a:p>
        </p:txBody>
      </p:sp>
      <p:sp>
        <p:nvSpPr>
          <p:cNvPr id="41" name="Rectangle 40">
            <a:extLst>
              <a:ext uri="{FF2B5EF4-FFF2-40B4-BE49-F238E27FC236}">
                <a16:creationId xmlns:a16="http://schemas.microsoft.com/office/drawing/2014/main" id="{3DBE5E9A-09DE-4704-9082-1E25FB903C7C}"/>
              </a:ext>
            </a:extLst>
          </p:cNvPr>
          <p:cNvSpPr/>
          <p:nvPr/>
        </p:nvSpPr>
        <p:spPr>
          <a:xfrm>
            <a:off x="2269070" y="4225704"/>
            <a:ext cx="8014436" cy="8165072"/>
          </a:xfrm>
          <a:prstGeom prst="rect">
            <a:avLst/>
          </a:prstGeom>
        </p:spPr>
        <p:txBody>
          <a:bodyPr spcFirstLastPara="1" wrap="none">
            <a:prstTxWarp prst="textArchUp">
              <a:avLst>
                <a:gd name="adj" fmla="val 12253664"/>
              </a:avLst>
            </a:prstTxWarp>
            <a:spAutoFit/>
          </a:bodyPr>
          <a:lstStyle/>
          <a:p>
            <a:pPr algn="ctr">
              <a:defRPr/>
            </a:pPr>
            <a:r>
              <a:rPr lang="en-US" b="1" dirty="0">
                <a:solidFill>
                  <a:schemeClr val="bg1"/>
                </a:solidFill>
              </a:rPr>
              <a:t>YHTEINEN TEKNOLOGIA-ALUSTA</a:t>
            </a:r>
            <a:endParaRPr lang="fi-FI" b="1" dirty="0">
              <a:solidFill>
                <a:schemeClr val="bg1"/>
              </a:solidFill>
            </a:endParaRPr>
          </a:p>
        </p:txBody>
      </p:sp>
    </p:spTree>
    <p:extLst>
      <p:ext uri="{BB962C8B-B14F-4D97-AF65-F5344CB8AC3E}">
        <p14:creationId xmlns:p14="http://schemas.microsoft.com/office/powerpoint/2010/main" val="142124709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t>
            </a:r>
            <a:r>
              <a:rPr lang="en-US" dirty="0" err="1"/>
              <a:t>SecureN</a:t>
            </a:r>
            <a:r>
              <a:rPr lang="en-US" dirty="0"/>
              <a:t> </a:t>
            </a:r>
            <a:br>
              <a:rPr lang="en-US" dirty="0"/>
            </a:br>
            <a:r>
              <a:rPr lang="en-US" dirty="0">
                <a:solidFill>
                  <a:schemeClr val="tx1"/>
                </a:solidFill>
              </a:rPr>
              <a:t>KASVUAJURIT</a:t>
            </a:r>
          </a:p>
        </p:txBody>
      </p:sp>
      <p:sp>
        <p:nvSpPr>
          <p:cNvPr id="4" name="Footer Placeholder 3"/>
          <p:cNvSpPr>
            <a:spLocks noGrp="1"/>
          </p:cNvSpPr>
          <p:nvPr>
            <p:ph type="ftr" sz="quarter" idx="11"/>
          </p:nvPr>
        </p:nvSpPr>
        <p:spPr/>
        <p:txBody>
          <a:bodyPr/>
          <a:lstStyle/>
          <a:p>
            <a:r>
              <a:rPr lang="en-US"/>
              <a:t>© F-Securen 30. yhtiökokous (2018)</a:t>
            </a:r>
            <a:endParaRPr lang="en-GB" dirty="0"/>
          </a:p>
        </p:txBody>
      </p:sp>
      <p:sp>
        <p:nvSpPr>
          <p:cNvPr id="2" name="Rectangle 1"/>
          <p:cNvSpPr/>
          <p:nvPr/>
        </p:nvSpPr>
        <p:spPr>
          <a:xfrm>
            <a:off x="2934054" y="2791729"/>
            <a:ext cx="8156081" cy="216982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err="1"/>
              <a:t>Laajempi</a:t>
            </a:r>
            <a:r>
              <a:rPr lang="en-US" sz="2400" dirty="0"/>
              <a:t> ja </a:t>
            </a:r>
            <a:r>
              <a:rPr lang="en-US" sz="2400" dirty="0" err="1"/>
              <a:t>paremmin</a:t>
            </a:r>
            <a:r>
              <a:rPr lang="en-US" sz="2400" dirty="0"/>
              <a:t> </a:t>
            </a:r>
            <a:r>
              <a:rPr lang="en-US" sz="2400" dirty="0" err="1"/>
              <a:t>integroitu</a:t>
            </a:r>
            <a:r>
              <a:rPr lang="en-US" sz="2400" dirty="0"/>
              <a:t> </a:t>
            </a:r>
            <a:r>
              <a:rPr lang="en-US" sz="2400" dirty="0" err="1"/>
              <a:t>tuote</a:t>
            </a:r>
            <a:r>
              <a:rPr lang="en-US" sz="2400" dirty="0"/>
              <a:t>- ja </a:t>
            </a:r>
            <a:r>
              <a:rPr lang="en-US" sz="2400" dirty="0" err="1"/>
              <a:t>palvelutarjooma</a:t>
            </a:r>
            <a:r>
              <a:rPr lang="en-US" sz="2400" dirty="0"/>
              <a:t> </a:t>
            </a:r>
            <a:r>
              <a:rPr lang="en-US" sz="2400" dirty="0" err="1"/>
              <a:t>yrityksille</a:t>
            </a:r>
            <a:r>
              <a:rPr lang="en-US" sz="2400" dirty="0"/>
              <a:t>, </a:t>
            </a:r>
            <a:r>
              <a:rPr lang="en-US" sz="2400" dirty="0" err="1"/>
              <a:t>painopiste</a:t>
            </a:r>
            <a:r>
              <a:rPr lang="en-US" sz="2400" dirty="0"/>
              <a:t> </a:t>
            </a:r>
            <a:r>
              <a:rPr lang="en-US" sz="2400" dirty="0" err="1"/>
              <a:t>nopean</a:t>
            </a:r>
            <a:r>
              <a:rPr lang="en-US" sz="2400" dirty="0"/>
              <a:t> </a:t>
            </a:r>
            <a:r>
              <a:rPr lang="en-US" sz="2400" dirty="0" err="1"/>
              <a:t>kasvun</a:t>
            </a:r>
            <a:r>
              <a:rPr lang="en-US" sz="2400" dirty="0"/>
              <a:t> </a:t>
            </a:r>
            <a:r>
              <a:rPr lang="en-US" sz="2400" dirty="0" err="1"/>
              <a:t>markkinoissa</a:t>
            </a:r>
            <a:endParaRPr lang="en-US" sz="2400" dirty="0"/>
          </a:p>
          <a:p>
            <a:pPr marL="342900" indent="-342900">
              <a:spcAft>
                <a:spcPts val="600"/>
              </a:spcAft>
              <a:buFont typeface="Arial" panose="020B0604020202020204" pitchFamily="34" charset="0"/>
              <a:buChar char="•"/>
            </a:pPr>
            <a:r>
              <a:rPr lang="en-US" sz="2400" dirty="0" err="1"/>
              <a:t>Vakaa</a:t>
            </a:r>
            <a:r>
              <a:rPr lang="en-US" sz="2400" dirty="0"/>
              <a:t> ja </a:t>
            </a:r>
            <a:r>
              <a:rPr lang="en-US" sz="2400" dirty="0" err="1"/>
              <a:t>terveen</a:t>
            </a:r>
            <a:r>
              <a:rPr lang="en-US" sz="2400" dirty="0"/>
              <a:t> </a:t>
            </a:r>
            <a:r>
              <a:rPr lang="en-US" sz="2400" dirty="0" err="1"/>
              <a:t>kannattavuuden</a:t>
            </a:r>
            <a:r>
              <a:rPr lang="en-US" sz="2400" dirty="0"/>
              <a:t> </a:t>
            </a:r>
            <a:r>
              <a:rPr lang="en-US" sz="2400" dirty="0" err="1"/>
              <a:t>omaava</a:t>
            </a:r>
            <a:r>
              <a:rPr lang="en-US" sz="2400" dirty="0"/>
              <a:t> </a:t>
            </a:r>
            <a:r>
              <a:rPr lang="en-US" sz="2400" dirty="0" err="1"/>
              <a:t>kuluttajaliiketoiminta</a:t>
            </a:r>
            <a:endParaRPr lang="en-US" sz="2400" dirty="0"/>
          </a:p>
          <a:p>
            <a:pPr marL="342900" indent="-342900">
              <a:spcAft>
                <a:spcPts val="600"/>
              </a:spcAft>
              <a:buFont typeface="Arial" panose="020B0604020202020204" pitchFamily="34" charset="0"/>
              <a:buChar char="•"/>
            </a:pPr>
            <a:r>
              <a:rPr lang="en-US" sz="2400" dirty="0" err="1"/>
              <a:t>Tuotteiden</a:t>
            </a:r>
            <a:r>
              <a:rPr lang="en-US" sz="2400" dirty="0"/>
              <a:t> </a:t>
            </a:r>
            <a:r>
              <a:rPr lang="en-US" sz="2400" dirty="0" err="1"/>
              <a:t>lisämyyntipotentiaali</a:t>
            </a:r>
            <a:endParaRPr lang="en-US" sz="2400" dirty="0"/>
          </a:p>
          <a:p>
            <a:pPr marL="342900" indent="-342900">
              <a:spcAft>
                <a:spcPts val="600"/>
              </a:spcAft>
              <a:buFont typeface="Arial" panose="020B0604020202020204" pitchFamily="34" charset="0"/>
              <a:buChar char="•"/>
            </a:pPr>
            <a:r>
              <a:rPr lang="en-US" sz="2400" dirty="0" err="1"/>
              <a:t>Aktiivinen</a:t>
            </a:r>
            <a:r>
              <a:rPr lang="en-US" sz="2400" dirty="0"/>
              <a:t> </a:t>
            </a:r>
            <a:r>
              <a:rPr lang="en-US" sz="2400" dirty="0" err="1"/>
              <a:t>yritysostokohteiden</a:t>
            </a:r>
            <a:r>
              <a:rPr lang="en-US" sz="2400" dirty="0"/>
              <a:t> </a:t>
            </a:r>
            <a:r>
              <a:rPr lang="en-US" sz="2400" dirty="0" err="1"/>
              <a:t>etsintä</a:t>
            </a:r>
            <a:endParaRPr lang="en-US" sz="2400" dirty="0"/>
          </a:p>
        </p:txBody>
      </p:sp>
      <p:cxnSp>
        <p:nvCxnSpPr>
          <p:cNvPr id="14" name="Straight Connector 13"/>
          <p:cNvCxnSpPr/>
          <p:nvPr/>
        </p:nvCxnSpPr>
        <p:spPr>
          <a:xfrm>
            <a:off x="525826" y="2306424"/>
            <a:ext cx="11150237" cy="0"/>
          </a:xfrm>
          <a:prstGeom prst="line">
            <a:avLst/>
          </a:prstGeom>
          <a:ln w="12700">
            <a:solidFill>
              <a:srgbClr val="FF333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5826" y="5949950"/>
            <a:ext cx="11150237" cy="0"/>
          </a:xfrm>
          <a:prstGeom prst="line">
            <a:avLst/>
          </a:prstGeom>
          <a:ln w="12700">
            <a:solidFill>
              <a:srgbClr val="FF3334"/>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193B2D6-07C0-4C8E-BA17-0525B95AC977}"/>
              </a:ext>
            </a:extLst>
          </p:cNvPr>
          <p:cNvPicPr>
            <a:picLocks noChangeAspect="1"/>
          </p:cNvPicPr>
          <p:nvPr/>
        </p:nvPicPr>
        <p:blipFill>
          <a:blip r:embed="rId2"/>
          <a:stretch>
            <a:fillRect/>
          </a:stretch>
        </p:blipFill>
        <p:spPr>
          <a:xfrm>
            <a:off x="1281545" y="3204403"/>
            <a:ext cx="1211986" cy="1211986"/>
          </a:xfrm>
          <a:prstGeom prst="rect">
            <a:avLst/>
          </a:prstGeom>
        </p:spPr>
      </p:pic>
      <p:sp>
        <p:nvSpPr>
          <p:cNvPr id="3" name="Slide Number Placeholder 2">
            <a:extLst>
              <a:ext uri="{FF2B5EF4-FFF2-40B4-BE49-F238E27FC236}">
                <a16:creationId xmlns:a16="http://schemas.microsoft.com/office/drawing/2014/main" id="{0213CE75-7114-4BEB-B68D-932045EDC8C4}"/>
              </a:ext>
            </a:extLst>
          </p:cNvPr>
          <p:cNvSpPr>
            <a:spLocks noGrp="1"/>
          </p:cNvSpPr>
          <p:nvPr>
            <p:ph type="sldNum" sz="quarter" idx="12"/>
          </p:nvPr>
        </p:nvSpPr>
        <p:spPr/>
        <p:txBody>
          <a:bodyPr/>
          <a:lstStyle/>
          <a:p>
            <a:fld id="{7F38D28D-79A6-4EC7-ADA6-1F74D6C7DECE}" type="slidenum">
              <a:rPr lang="en-GB" smtClean="0"/>
              <a:t>18</a:t>
            </a:fld>
            <a:endParaRPr lang="en-GB"/>
          </a:p>
        </p:txBody>
      </p:sp>
    </p:spTree>
    <p:extLst>
      <p:ext uri="{BB962C8B-B14F-4D97-AF65-F5344CB8AC3E}">
        <p14:creationId xmlns:p14="http://schemas.microsoft.com/office/powerpoint/2010/main" val="112593403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00" y="2766219"/>
            <a:ext cx="10680000" cy="2405856"/>
          </a:xfrm>
        </p:spPr>
        <p:txBody>
          <a:bodyPr/>
          <a:lstStyle/>
          <a:p>
            <a:r>
              <a:rPr lang="fi-FI" sz="8000" b="0" dirty="0">
                <a:solidFill>
                  <a:schemeClr val="tx1"/>
                </a:solidFill>
              </a:rPr>
              <a:t>F-SECUREN </a:t>
            </a:r>
            <a:br>
              <a:rPr lang="fi-FI" sz="8000" b="0" dirty="0"/>
            </a:br>
            <a:r>
              <a:rPr lang="fi-FI" sz="8000" b="0" dirty="0"/>
              <a:t>LIIKETOIMINTA</a:t>
            </a:r>
            <a:br>
              <a:rPr lang="fi-FI" sz="8000" b="0" dirty="0"/>
            </a:br>
            <a:r>
              <a:rPr lang="fi-FI" sz="8000" b="0" dirty="0"/>
              <a:t>2017 </a:t>
            </a:r>
            <a:br>
              <a:rPr lang="fi-FI" sz="8000" b="0" dirty="0"/>
            </a:br>
            <a:endParaRPr lang="en-US" sz="8000" b="0" dirty="0"/>
          </a:p>
        </p:txBody>
      </p:sp>
      <p:sp>
        <p:nvSpPr>
          <p:cNvPr id="5" name="TextBox 4"/>
          <p:cNvSpPr txBox="1"/>
          <p:nvPr/>
        </p:nvSpPr>
        <p:spPr>
          <a:xfrm>
            <a:off x="5328001" y="5952808"/>
            <a:ext cx="1335622" cy="246221"/>
          </a:xfrm>
          <a:prstGeom prst="rect">
            <a:avLst/>
          </a:prstGeom>
          <a:noFill/>
        </p:spPr>
        <p:txBody>
          <a:bodyPr wrap="none" rtlCol="0">
            <a:spAutoFit/>
          </a:bodyPr>
          <a:lstStyle/>
          <a:p>
            <a:r>
              <a:rPr lang="en-US" sz="1000" dirty="0"/>
              <a:t>Vain </a:t>
            </a:r>
            <a:r>
              <a:rPr lang="en-US" sz="1000" dirty="0" err="1"/>
              <a:t>jatkuvat</a:t>
            </a:r>
            <a:r>
              <a:rPr lang="en-US" sz="1000" dirty="0"/>
              <a:t> </a:t>
            </a:r>
            <a:r>
              <a:rPr lang="en-US" sz="1000" dirty="0" err="1"/>
              <a:t>toiminnot</a:t>
            </a:r>
            <a:endParaRPr lang="fi-FI" sz="1000" dirty="0"/>
          </a:p>
        </p:txBody>
      </p:sp>
      <p:sp>
        <p:nvSpPr>
          <p:cNvPr id="4" name="Footer Placeholder 3">
            <a:extLst>
              <a:ext uri="{FF2B5EF4-FFF2-40B4-BE49-F238E27FC236}">
                <a16:creationId xmlns:a16="http://schemas.microsoft.com/office/drawing/2014/main" id="{7D404462-527E-42D3-98CD-3DC495C94825}"/>
              </a:ext>
            </a:extLst>
          </p:cNvPr>
          <p:cNvSpPr>
            <a:spLocks noGrp="1"/>
          </p:cNvSpPr>
          <p:nvPr>
            <p:ph type="ftr" sz="quarter" idx="11"/>
          </p:nvPr>
        </p:nvSpPr>
        <p:spPr>
          <a:xfrm>
            <a:off x="4038600" y="6199029"/>
            <a:ext cx="4114800" cy="365125"/>
          </a:xfrm>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891BADEB-06DF-46C9-BB86-3F09F0574BCE}"/>
              </a:ext>
            </a:extLst>
          </p:cNvPr>
          <p:cNvSpPr>
            <a:spLocks noGrp="1"/>
          </p:cNvSpPr>
          <p:nvPr>
            <p:ph type="sldNum" sz="quarter" idx="12"/>
          </p:nvPr>
        </p:nvSpPr>
        <p:spPr/>
        <p:txBody>
          <a:bodyPr/>
          <a:lstStyle/>
          <a:p>
            <a:fld id="{7F38D28D-79A6-4EC7-ADA6-1F74D6C7DECE}" type="slidenum">
              <a:rPr lang="en-GB" smtClean="0"/>
              <a:t>19</a:t>
            </a:fld>
            <a:endParaRPr lang="en-GB"/>
          </a:p>
        </p:txBody>
      </p:sp>
    </p:spTree>
    <p:extLst>
      <p:ext uri="{BB962C8B-B14F-4D97-AF65-F5344CB8AC3E}">
        <p14:creationId xmlns:p14="http://schemas.microsoft.com/office/powerpoint/2010/main" val="107855055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8281572" y="5445128"/>
            <a:ext cx="3404378"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5826" y="5445128"/>
            <a:ext cx="775574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56000" y="419292"/>
            <a:ext cx="10680000" cy="1325563"/>
          </a:xfrm>
        </p:spPr>
        <p:txBody>
          <a:bodyPr/>
          <a:lstStyle/>
          <a:p>
            <a:r>
              <a:rPr lang="en-US" sz="4800" dirty="0">
                <a:solidFill>
                  <a:schemeClr val="tx1"/>
                </a:solidFill>
              </a:rPr>
              <a:t>F-SECUREN MUUTOS</a:t>
            </a:r>
            <a:br>
              <a:rPr lang="en-US" sz="4800" dirty="0"/>
            </a:br>
            <a:r>
              <a:rPr lang="en-US" sz="4800" dirty="0"/>
              <a:t>JATKUU</a:t>
            </a:r>
            <a:endParaRPr lang="en-US" sz="4800" dirty="0">
              <a:solidFill>
                <a:schemeClr val="tx1"/>
              </a:solidFill>
            </a:endParaRPr>
          </a:p>
        </p:txBody>
      </p:sp>
      <p:sp>
        <p:nvSpPr>
          <p:cNvPr id="30" name="Oval 29"/>
          <p:cNvSpPr/>
          <p:nvPr/>
        </p:nvSpPr>
        <p:spPr>
          <a:xfrm>
            <a:off x="521181" y="5231089"/>
            <a:ext cx="428078" cy="428078"/>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1</a:t>
            </a:r>
          </a:p>
        </p:txBody>
      </p:sp>
      <p:sp>
        <p:nvSpPr>
          <p:cNvPr id="33" name="Oval 32"/>
          <p:cNvSpPr/>
          <p:nvPr/>
        </p:nvSpPr>
        <p:spPr>
          <a:xfrm>
            <a:off x="4208398" y="5231089"/>
            <a:ext cx="428078" cy="428078"/>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2</a:t>
            </a:r>
          </a:p>
        </p:txBody>
      </p:sp>
      <p:sp>
        <p:nvSpPr>
          <p:cNvPr id="34" name="Oval 33"/>
          <p:cNvSpPr/>
          <p:nvPr/>
        </p:nvSpPr>
        <p:spPr>
          <a:xfrm>
            <a:off x="7885712" y="5231089"/>
            <a:ext cx="428078" cy="428078"/>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a:t>
            </a:r>
          </a:p>
        </p:txBody>
      </p:sp>
      <p:sp>
        <p:nvSpPr>
          <p:cNvPr id="35" name="Oval 34" hidden="1"/>
          <p:cNvSpPr/>
          <p:nvPr/>
        </p:nvSpPr>
        <p:spPr>
          <a:xfrm>
            <a:off x="8944721" y="5022019"/>
            <a:ext cx="428078" cy="428078"/>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4</a:t>
            </a:r>
          </a:p>
        </p:txBody>
      </p:sp>
      <p:cxnSp>
        <p:nvCxnSpPr>
          <p:cNvPr id="43" name="Straight Connector 42"/>
          <p:cNvCxnSpPr>
            <a:stCxn id="30" idx="0"/>
          </p:cNvCxnSpPr>
          <p:nvPr/>
        </p:nvCxnSpPr>
        <p:spPr>
          <a:xfrm flipV="1">
            <a:off x="735220" y="3282008"/>
            <a:ext cx="0" cy="19490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46252" y="3188425"/>
            <a:ext cx="2568158" cy="1754326"/>
          </a:xfrm>
          <a:prstGeom prst="rect">
            <a:avLst/>
          </a:prstGeom>
          <a:noFill/>
        </p:spPr>
        <p:txBody>
          <a:bodyPr wrap="square" rtlCol="0">
            <a:spAutoFit/>
          </a:bodyPr>
          <a:lstStyle/>
          <a:p>
            <a:r>
              <a:rPr lang="en-US" b="1" dirty="0">
                <a:solidFill>
                  <a:schemeClr val="tx2"/>
                </a:solidFill>
              </a:rPr>
              <a:t>VAHVA PERUSTA</a:t>
            </a:r>
            <a:br>
              <a:rPr lang="en-US" b="1" dirty="0"/>
            </a:br>
            <a:r>
              <a:rPr lang="en-US" dirty="0" err="1"/>
              <a:t>Maailman</a:t>
            </a:r>
            <a:r>
              <a:rPr lang="en-US" dirty="0"/>
              <a:t> </a:t>
            </a:r>
            <a:r>
              <a:rPr lang="en-US" dirty="0" err="1"/>
              <a:t>huippua</a:t>
            </a:r>
            <a:r>
              <a:rPr lang="en-US" dirty="0"/>
              <a:t> </a:t>
            </a:r>
            <a:r>
              <a:rPr lang="en-US" dirty="0" err="1"/>
              <a:t>olevaa</a:t>
            </a:r>
            <a:r>
              <a:rPr lang="en-US" dirty="0"/>
              <a:t> </a:t>
            </a:r>
            <a:r>
              <a:rPr lang="en-US" dirty="0" err="1"/>
              <a:t>päätelaitteiden</a:t>
            </a:r>
            <a:r>
              <a:rPr lang="en-US" dirty="0"/>
              <a:t> </a:t>
            </a:r>
            <a:r>
              <a:rPr lang="en-US" dirty="0" err="1"/>
              <a:t>tietoturvaa</a:t>
            </a:r>
            <a:r>
              <a:rPr lang="en-US" dirty="0"/>
              <a:t> </a:t>
            </a:r>
            <a:r>
              <a:rPr lang="en-US" dirty="0" err="1"/>
              <a:t>erityisesti</a:t>
            </a:r>
            <a:r>
              <a:rPr lang="en-US" dirty="0"/>
              <a:t> </a:t>
            </a:r>
            <a:r>
              <a:rPr lang="en-US" dirty="0" err="1"/>
              <a:t>operaattori-kumppaneiden</a:t>
            </a:r>
            <a:r>
              <a:rPr lang="en-US" dirty="0"/>
              <a:t> </a:t>
            </a:r>
            <a:r>
              <a:rPr lang="en-US" dirty="0" err="1"/>
              <a:t>kautta</a:t>
            </a:r>
            <a:r>
              <a:rPr lang="en-US" dirty="0"/>
              <a:t> </a:t>
            </a:r>
            <a:r>
              <a:rPr lang="en-US" dirty="0" err="1"/>
              <a:t>kuluttajille</a:t>
            </a:r>
            <a:endParaRPr lang="en-US" dirty="0"/>
          </a:p>
        </p:txBody>
      </p:sp>
      <p:sp>
        <p:nvSpPr>
          <p:cNvPr id="49" name="TextBox 48"/>
          <p:cNvSpPr txBox="1"/>
          <p:nvPr/>
        </p:nvSpPr>
        <p:spPr>
          <a:xfrm>
            <a:off x="4516155" y="2681844"/>
            <a:ext cx="2546559" cy="1200329"/>
          </a:xfrm>
          <a:prstGeom prst="rect">
            <a:avLst/>
          </a:prstGeom>
          <a:noFill/>
        </p:spPr>
        <p:txBody>
          <a:bodyPr wrap="square" rtlCol="0">
            <a:spAutoFit/>
          </a:bodyPr>
          <a:lstStyle/>
          <a:p>
            <a:r>
              <a:rPr lang="en-US" b="1" dirty="0">
                <a:solidFill>
                  <a:schemeClr val="tx2"/>
                </a:solidFill>
              </a:rPr>
              <a:t>UUSI STRATEGIA</a:t>
            </a:r>
            <a:br>
              <a:rPr lang="en-US" b="1" dirty="0"/>
            </a:br>
            <a:r>
              <a:rPr lang="en-US" dirty="0" err="1"/>
              <a:t>Investointien</a:t>
            </a:r>
            <a:r>
              <a:rPr lang="en-US" dirty="0"/>
              <a:t> </a:t>
            </a:r>
            <a:r>
              <a:rPr lang="en-US" dirty="0" err="1"/>
              <a:t>kohdistaminen</a:t>
            </a:r>
            <a:r>
              <a:rPr lang="en-US" dirty="0"/>
              <a:t> </a:t>
            </a:r>
            <a:r>
              <a:rPr lang="en-US" dirty="0" err="1"/>
              <a:t>yritystietoturvaan</a:t>
            </a:r>
            <a:endParaRPr lang="en-US" dirty="0"/>
          </a:p>
        </p:txBody>
      </p:sp>
      <p:cxnSp>
        <p:nvCxnSpPr>
          <p:cNvPr id="71" name="Straight Connector 70"/>
          <p:cNvCxnSpPr>
            <a:stCxn id="33" idx="0"/>
          </p:cNvCxnSpPr>
          <p:nvPr/>
        </p:nvCxnSpPr>
        <p:spPr>
          <a:xfrm flipV="1">
            <a:off x="4422437" y="2777172"/>
            <a:ext cx="0" cy="24539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4" idx="0"/>
          </p:cNvCxnSpPr>
          <p:nvPr/>
        </p:nvCxnSpPr>
        <p:spPr>
          <a:xfrm flipV="1">
            <a:off x="8099751" y="2206849"/>
            <a:ext cx="0" cy="30242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85118" y="4896815"/>
            <a:ext cx="1633746" cy="246221"/>
          </a:xfrm>
          <a:prstGeom prst="rect">
            <a:avLst/>
          </a:prstGeom>
        </p:spPr>
        <p:txBody>
          <a:bodyPr wrap="square" lIns="0" tIns="0" rIns="0" bIns="0">
            <a:spAutoFit/>
          </a:bodyPr>
          <a:lstStyle/>
          <a:p>
            <a:r>
              <a:rPr lang="en-US" sz="1600" b="1" dirty="0"/>
              <a:t> -2015</a:t>
            </a:r>
          </a:p>
        </p:txBody>
      </p:sp>
      <p:sp>
        <p:nvSpPr>
          <p:cNvPr id="21" name="Rectangle 20">
            <a:extLst>
              <a:ext uri="{FF2B5EF4-FFF2-40B4-BE49-F238E27FC236}">
                <a16:creationId xmlns:a16="http://schemas.microsoft.com/office/drawing/2014/main" id="{9F42CF5B-E253-4001-8502-A89C6BCF5209}"/>
              </a:ext>
            </a:extLst>
          </p:cNvPr>
          <p:cNvSpPr/>
          <p:nvPr/>
        </p:nvSpPr>
        <p:spPr>
          <a:xfrm>
            <a:off x="4612285" y="3954539"/>
            <a:ext cx="1633746" cy="246221"/>
          </a:xfrm>
          <a:prstGeom prst="rect">
            <a:avLst/>
          </a:prstGeom>
        </p:spPr>
        <p:txBody>
          <a:bodyPr wrap="square" lIns="0" tIns="0" rIns="0" bIns="0">
            <a:spAutoFit/>
          </a:bodyPr>
          <a:lstStyle/>
          <a:p>
            <a:r>
              <a:rPr lang="en-US" sz="1600" b="1" dirty="0"/>
              <a:t>2015-2017</a:t>
            </a:r>
          </a:p>
        </p:txBody>
      </p:sp>
      <p:sp>
        <p:nvSpPr>
          <p:cNvPr id="22" name="Rectangle 21">
            <a:extLst>
              <a:ext uri="{FF2B5EF4-FFF2-40B4-BE49-F238E27FC236}">
                <a16:creationId xmlns:a16="http://schemas.microsoft.com/office/drawing/2014/main" id="{F4F7EC70-3E9B-4325-ADAE-E2F0BE81977A}"/>
              </a:ext>
            </a:extLst>
          </p:cNvPr>
          <p:cNvSpPr/>
          <p:nvPr/>
        </p:nvSpPr>
        <p:spPr>
          <a:xfrm>
            <a:off x="8313790" y="3411602"/>
            <a:ext cx="1633746" cy="246221"/>
          </a:xfrm>
          <a:prstGeom prst="rect">
            <a:avLst/>
          </a:prstGeom>
        </p:spPr>
        <p:txBody>
          <a:bodyPr wrap="square" lIns="0" tIns="0" rIns="0" bIns="0">
            <a:spAutoFit/>
          </a:bodyPr>
          <a:lstStyle/>
          <a:p>
            <a:r>
              <a:rPr lang="en-US" sz="1600" b="1" dirty="0"/>
              <a:t>2018-</a:t>
            </a:r>
          </a:p>
        </p:txBody>
      </p:sp>
      <p:sp>
        <p:nvSpPr>
          <p:cNvPr id="25" name="TextBox 24"/>
          <p:cNvSpPr txBox="1"/>
          <p:nvPr/>
        </p:nvSpPr>
        <p:spPr>
          <a:xfrm>
            <a:off x="8194508" y="2136315"/>
            <a:ext cx="2786671" cy="1200329"/>
          </a:xfrm>
          <a:prstGeom prst="rect">
            <a:avLst/>
          </a:prstGeom>
          <a:noFill/>
        </p:spPr>
        <p:txBody>
          <a:bodyPr wrap="square" rtlCol="0">
            <a:spAutoFit/>
          </a:bodyPr>
          <a:lstStyle/>
          <a:p>
            <a:r>
              <a:rPr lang="en-US" b="1" dirty="0">
                <a:solidFill>
                  <a:schemeClr val="tx2"/>
                </a:solidFill>
              </a:rPr>
              <a:t>KASVUN KIIHDYTTÄMINEN</a:t>
            </a:r>
            <a:br>
              <a:rPr lang="en-US" dirty="0"/>
            </a:br>
            <a:r>
              <a:rPr lang="en-US" dirty="0" err="1"/>
              <a:t>Keskittyminen</a:t>
            </a:r>
            <a:r>
              <a:rPr lang="en-US" dirty="0"/>
              <a:t> </a:t>
            </a:r>
            <a:r>
              <a:rPr lang="en-US" dirty="0" err="1"/>
              <a:t>huipputason</a:t>
            </a:r>
            <a:r>
              <a:rPr lang="en-US" dirty="0"/>
              <a:t> </a:t>
            </a:r>
            <a:r>
              <a:rPr lang="en-US" dirty="0" err="1"/>
              <a:t>kyberturvallisuuteen</a:t>
            </a:r>
            <a:r>
              <a:rPr lang="en-US" dirty="0"/>
              <a:t> </a:t>
            </a:r>
            <a:r>
              <a:rPr lang="en-US" dirty="0" err="1"/>
              <a:t>keskisuurille</a:t>
            </a:r>
            <a:r>
              <a:rPr lang="en-US" dirty="0"/>
              <a:t> </a:t>
            </a:r>
            <a:r>
              <a:rPr lang="en-US" dirty="0" err="1"/>
              <a:t>yrityksille</a:t>
            </a:r>
            <a:endParaRPr lang="en-US" dirty="0"/>
          </a:p>
        </p:txBody>
      </p:sp>
      <p:sp>
        <p:nvSpPr>
          <p:cNvPr id="5" name="Footer Placeholder 4">
            <a:extLst>
              <a:ext uri="{FF2B5EF4-FFF2-40B4-BE49-F238E27FC236}">
                <a16:creationId xmlns:a16="http://schemas.microsoft.com/office/drawing/2014/main" id="{850F290C-FFC3-4FDF-ADE8-58D45307D1CB}"/>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8EA7E9B4-238D-445E-9545-F50781512009}"/>
              </a:ext>
            </a:extLst>
          </p:cNvPr>
          <p:cNvSpPr>
            <a:spLocks noGrp="1"/>
          </p:cNvSpPr>
          <p:nvPr>
            <p:ph type="sldNum" sz="quarter" idx="12"/>
          </p:nvPr>
        </p:nvSpPr>
        <p:spPr/>
        <p:txBody>
          <a:bodyPr/>
          <a:lstStyle/>
          <a:p>
            <a:fld id="{7F38D28D-79A6-4EC7-ADA6-1F74D6C7DECE}" type="slidenum">
              <a:rPr lang="en-GB" smtClean="0"/>
              <a:t>2</a:t>
            </a:fld>
            <a:endParaRPr lang="en-GB"/>
          </a:p>
        </p:txBody>
      </p:sp>
    </p:spTree>
    <p:extLst>
      <p:ext uri="{BB962C8B-B14F-4D97-AF65-F5344CB8AC3E}">
        <p14:creationId xmlns:p14="http://schemas.microsoft.com/office/powerpoint/2010/main" val="196587704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142B16-692B-4B06-BBA5-3E8A07B053F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5166" b="10301"/>
          <a:stretch/>
        </p:blipFill>
        <p:spPr>
          <a:xfrm>
            <a:off x="0" y="-1"/>
            <a:ext cx="12192000" cy="6858001"/>
          </a:xfrm>
          <a:prstGeom prst="rect">
            <a:avLst/>
          </a:prstGeom>
        </p:spPr>
      </p:pic>
      <p:sp>
        <p:nvSpPr>
          <p:cNvPr id="9" name="Title 1"/>
          <p:cNvSpPr>
            <a:spLocks noGrp="1"/>
          </p:cNvSpPr>
          <p:nvPr>
            <p:ph type="title"/>
          </p:nvPr>
        </p:nvSpPr>
        <p:spPr>
          <a:xfrm>
            <a:off x="368491" y="756000"/>
            <a:ext cx="11354936" cy="1325563"/>
          </a:xfrm>
        </p:spPr>
        <p:txBody>
          <a:bodyPr/>
          <a:lstStyle/>
          <a:p>
            <a:r>
              <a:rPr lang="en-US" sz="4800" dirty="0">
                <a:solidFill>
                  <a:schemeClr val="tx1"/>
                </a:solidFill>
                <a:latin typeface="+mj-lt"/>
              </a:rPr>
              <a:t>TÄRKEITÄ NUMEROITA 2017</a:t>
            </a:r>
            <a:endParaRPr lang="fi-FI" sz="4800" b="0" dirty="0">
              <a:solidFill>
                <a:schemeClr val="tx1"/>
              </a:solidFill>
              <a:latin typeface="+mj-lt"/>
            </a:endParaRPr>
          </a:p>
        </p:txBody>
      </p:sp>
      <p:sp>
        <p:nvSpPr>
          <p:cNvPr id="6" name="Rectangle 5"/>
          <p:cNvSpPr/>
          <p:nvPr/>
        </p:nvSpPr>
        <p:spPr>
          <a:xfrm>
            <a:off x="1578450" y="2329001"/>
            <a:ext cx="2442949" cy="1760168"/>
          </a:xfrm>
          <a:prstGeom prst="rect">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p:cNvSpPr/>
          <p:nvPr/>
        </p:nvSpPr>
        <p:spPr>
          <a:xfrm>
            <a:off x="4824484" y="2347415"/>
            <a:ext cx="2442949" cy="176016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Rectangle 23"/>
          <p:cNvSpPr/>
          <p:nvPr/>
        </p:nvSpPr>
        <p:spPr>
          <a:xfrm>
            <a:off x="8066797" y="2347415"/>
            <a:ext cx="2442949" cy="176016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Rectangle 24"/>
          <p:cNvSpPr/>
          <p:nvPr/>
        </p:nvSpPr>
        <p:spPr>
          <a:xfrm>
            <a:off x="6418253" y="4375715"/>
            <a:ext cx="2442949" cy="1760168"/>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xtBox 26"/>
          <p:cNvSpPr txBox="1"/>
          <p:nvPr/>
        </p:nvSpPr>
        <p:spPr>
          <a:xfrm>
            <a:off x="2114254" y="2807728"/>
            <a:ext cx="1345240" cy="1015663"/>
          </a:xfrm>
          <a:prstGeom prst="rect">
            <a:avLst/>
          </a:prstGeom>
          <a:noFill/>
        </p:spPr>
        <p:txBody>
          <a:bodyPr wrap="none" rtlCol="0">
            <a:spAutoFit/>
          </a:bodyPr>
          <a:lstStyle/>
          <a:p>
            <a:r>
              <a:rPr lang="en-US" sz="6000" spc="-450" dirty="0">
                <a:solidFill>
                  <a:schemeClr val="bg1"/>
                </a:solidFill>
              </a:rPr>
              <a:t>+7%</a:t>
            </a:r>
            <a:endParaRPr lang="fi-FI" sz="6000" spc="-450" dirty="0">
              <a:solidFill>
                <a:schemeClr val="bg1"/>
              </a:solidFill>
            </a:endParaRPr>
          </a:p>
        </p:txBody>
      </p:sp>
      <p:sp>
        <p:nvSpPr>
          <p:cNvPr id="28" name="TextBox 27"/>
          <p:cNvSpPr txBox="1"/>
          <p:nvPr/>
        </p:nvSpPr>
        <p:spPr>
          <a:xfrm>
            <a:off x="1941617" y="2520192"/>
            <a:ext cx="1824538" cy="276999"/>
          </a:xfrm>
          <a:prstGeom prst="rect">
            <a:avLst/>
          </a:prstGeom>
          <a:noFill/>
        </p:spPr>
        <p:txBody>
          <a:bodyPr wrap="none" rtlCol="0">
            <a:spAutoFit/>
          </a:bodyPr>
          <a:lstStyle/>
          <a:p>
            <a:pPr algn="ctr"/>
            <a:r>
              <a:rPr lang="en-US" sz="1200" dirty="0" err="1">
                <a:solidFill>
                  <a:schemeClr val="bg1"/>
                </a:solidFill>
              </a:rPr>
              <a:t>Liikevaihdon</a:t>
            </a:r>
            <a:r>
              <a:rPr lang="en-US" sz="1200" dirty="0">
                <a:solidFill>
                  <a:schemeClr val="bg1"/>
                </a:solidFill>
              </a:rPr>
              <a:t> </a:t>
            </a:r>
            <a:r>
              <a:rPr lang="en-US" sz="1200" dirty="0" err="1">
                <a:solidFill>
                  <a:schemeClr val="bg1"/>
                </a:solidFill>
              </a:rPr>
              <a:t>kokonaiskasvu</a:t>
            </a:r>
            <a:endParaRPr lang="fi-FI" sz="1200" b="1" dirty="0">
              <a:solidFill>
                <a:schemeClr val="bg1"/>
              </a:solidFill>
            </a:endParaRPr>
          </a:p>
        </p:txBody>
      </p:sp>
      <p:sp>
        <p:nvSpPr>
          <p:cNvPr id="29" name="TextBox 28"/>
          <p:cNvSpPr txBox="1"/>
          <p:nvPr/>
        </p:nvSpPr>
        <p:spPr>
          <a:xfrm>
            <a:off x="5200146" y="2826142"/>
            <a:ext cx="1688283" cy="1015663"/>
          </a:xfrm>
          <a:prstGeom prst="rect">
            <a:avLst/>
          </a:prstGeom>
          <a:noFill/>
        </p:spPr>
        <p:txBody>
          <a:bodyPr wrap="none" rtlCol="0">
            <a:spAutoFit/>
          </a:bodyPr>
          <a:lstStyle/>
          <a:p>
            <a:r>
              <a:rPr lang="en-US" sz="6000" spc="-450" dirty="0">
                <a:solidFill>
                  <a:schemeClr val="bg1"/>
                </a:solidFill>
              </a:rPr>
              <a:t>+16%</a:t>
            </a:r>
            <a:endParaRPr lang="fi-FI" sz="6000" spc="-450" dirty="0">
              <a:solidFill>
                <a:schemeClr val="bg1"/>
              </a:solidFill>
            </a:endParaRPr>
          </a:p>
        </p:txBody>
      </p:sp>
      <p:sp>
        <p:nvSpPr>
          <p:cNvPr id="30" name="TextBox 29"/>
          <p:cNvSpPr txBox="1"/>
          <p:nvPr/>
        </p:nvSpPr>
        <p:spPr>
          <a:xfrm>
            <a:off x="5294003" y="2538606"/>
            <a:ext cx="1539204" cy="276999"/>
          </a:xfrm>
          <a:prstGeom prst="rect">
            <a:avLst/>
          </a:prstGeom>
          <a:noFill/>
        </p:spPr>
        <p:txBody>
          <a:bodyPr wrap="none" rtlCol="0">
            <a:spAutoFit/>
          </a:bodyPr>
          <a:lstStyle/>
          <a:p>
            <a:pPr algn="ctr"/>
            <a:r>
              <a:rPr lang="en-US" sz="1200" dirty="0" err="1">
                <a:solidFill>
                  <a:schemeClr val="bg1"/>
                </a:solidFill>
              </a:rPr>
              <a:t>Yritystietoturvan</a:t>
            </a:r>
            <a:r>
              <a:rPr lang="en-US" sz="1200" dirty="0">
                <a:solidFill>
                  <a:schemeClr val="bg1"/>
                </a:solidFill>
              </a:rPr>
              <a:t> </a:t>
            </a:r>
            <a:r>
              <a:rPr lang="en-US" sz="1200" dirty="0" err="1">
                <a:solidFill>
                  <a:schemeClr val="bg1"/>
                </a:solidFill>
              </a:rPr>
              <a:t>kasvu</a:t>
            </a:r>
            <a:endParaRPr lang="fi-FI" sz="1200" b="1" dirty="0">
              <a:solidFill>
                <a:schemeClr val="bg1"/>
              </a:solidFill>
            </a:endParaRPr>
          </a:p>
        </p:txBody>
      </p:sp>
      <p:sp>
        <p:nvSpPr>
          <p:cNvPr id="31" name="TextBox 30"/>
          <p:cNvSpPr txBox="1"/>
          <p:nvPr/>
        </p:nvSpPr>
        <p:spPr>
          <a:xfrm>
            <a:off x="8542514" y="2826142"/>
            <a:ext cx="1345240" cy="1015663"/>
          </a:xfrm>
          <a:prstGeom prst="rect">
            <a:avLst/>
          </a:prstGeom>
          <a:noFill/>
        </p:spPr>
        <p:txBody>
          <a:bodyPr wrap="none" rtlCol="0">
            <a:spAutoFit/>
          </a:bodyPr>
          <a:lstStyle/>
          <a:p>
            <a:r>
              <a:rPr lang="en-US" sz="6000" spc="-450" dirty="0">
                <a:solidFill>
                  <a:schemeClr val="bg1"/>
                </a:solidFill>
              </a:rPr>
              <a:t>+1%</a:t>
            </a:r>
            <a:endParaRPr lang="fi-FI" sz="6000" spc="-450" dirty="0">
              <a:solidFill>
                <a:schemeClr val="bg1"/>
              </a:solidFill>
            </a:endParaRPr>
          </a:p>
        </p:txBody>
      </p:sp>
      <p:sp>
        <p:nvSpPr>
          <p:cNvPr id="32" name="TextBox 31"/>
          <p:cNvSpPr txBox="1"/>
          <p:nvPr/>
        </p:nvSpPr>
        <p:spPr>
          <a:xfrm>
            <a:off x="8417169" y="2538606"/>
            <a:ext cx="1729961" cy="276999"/>
          </a:xfrm>
          <a:prstGeom prst="rect">
            <a:avLst/>
          </a:prstGeom>
          <a:noFill/>
        </p:spPr>
        <p:txBody>
          <a:bodyPr wrap="none" rtlCol="0">
            <a:spAutoFit/>
          </a:bodyPr>
          <a:lstStyle/>
          <a:p>
            <a:pPr algn="ctr"/>
            <a:r>
              <a:rPr lang="en-US" sz="1200" dirty="0" err="1">
                <a:solidFill>
                  <a:schemeClr val="bg1"/>
                </a:solidFill>
              </a:rPr>
              <a:t>Kuluttajatietoturvan</a:t>
            </a:r>
            <a:r>
              <a:rPr lang="en-US" sz="1200" dirty="0">
                <a:solidFill>
                  <a:schemeClr val="bg1"/>
                </a:solidFill>
              </a:rPr>
              <a:t> </a:t>
            </a:r>
            <a:r>
              <a:rPr lang="en-US" sz="1200" dirty="0" err="1">
                <a:solidFill>
                  <a:schemeClr val="bg1"/>
                </a:solidFill>
              </a:rPr>
              <a:t>kasvu</a:t>
            </a:r>
            <a:endParaRPr lang="fi-FI" sz="1200" b="1" dirty="0">
              <a:solidFill>
                <a:schemeClr val="bg1"/>
              </a:solidFill>
            </a:endParaRPr>
          </a:p>
        </p:txBody>
      </p:sp>
      <p:grpSp>
        <p:nvGrpSpPr>
          <p:cNvPr id="4" name="Group 3"/>
          <p:cNvGrpSpPr/>
          <p:nvPr/>
        </p:nvGrpSpPr>
        <p:grpSpPr>
          <a:xfrm>
            <a:off x="3087457" y="4350550"/>
            <a:ext cx="2442949" cy="1760168"/>
            <a:chOff x="6330419" y="4392735"/>
            <a:chExt cx="2442949" cy="1760168"/>
          </a:xfrm>
        </p:grpSpPr>
        <p:sp>
          <p:nvSpPr>
            <p:cNvPr id="23" name="Rectangle 22"/>
            <p:cNvSpPr/>
            <p:nvPr/>
          </p:nvSpPr>
          <p:spPr>
            <a:xfrm>
              <a:off x="6330419" y="4392735"/>
              <a:ext cx="2442949" cy="1760168"/>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xtBox 32"/>
            <p:cNvSpPr txBox="1"/>
            <p:nvPr/>
          </p:nvSpPr>
          <p:spPr>
            <a:xfrm>
              <a:off x="7025161" y="4912234"/>
              <a:ext cx="1002197" cy="1015663"/>
            </a:xfrm>
            <a:prstGeom prst="rect">
              <a:avLst/>
            </a:prstGeom>
            <a:noFill/>
          </p:spPr>
          <p:txBody>
            <a:bodyPr wrap="none" rtlCol="0">
              <a:spAutoFit/>
            </a:bodyPr>
            <a:lstStyle/>
            <a:p>
              <a:r>
                <a:rPr lang="en-US" sz="6000" spc="-450" dirty="0">
                  <a:solidFill>
                    <a:schemeClr val="bg1"/>
                  </a:solidFill>
                </a:rPr>
                <a:t>7%</a:t>
              </a:r>
              <a:endParaRPr lang="fi-FI" sz="6000" spc="-450" dirty="0">
                <a:solidFill>
                  <a:schemeClr val="bg1"/>
                </a:solidFill>
              </a:endParaRPr>
            </a:p>
          </p:txBody>
        </p:sp>
        <p:sp>
          <p:nvSpPr>
            <p:cNvPr id="34" name="TextBox 33"/>
            <p:cNvSpPr txBox="1"/>
            <p:nvPr/>
          </p:nvSpPr>
          <p:spPr>
            <a:xfrm>
              <a:off x="6613976" y="4567988"/>
              <a:ext cx="1875835" cy="276999"/>
            </a:xfrm>
            <a:prstGeom prst="rect">
              <a:avLst/>
            </a:prstGeom>
            <a:noFill/>
          </p:spPr>
          <p:txBody>
            <a:bodyPr wrap="none" rtlCol="0">
              <a:spAutoFit/>
            </a:bodyPr>
            <a:lstStyle/>
            <a:p>
              <a:pPr algn="ctr"/>
              <a:r>
                <a:rPr lang="en-US" sz="1200" dirty="0" err="1">
                  <a:solidFill>
                    <a:schemeClr val="bg1"/>
                  </a:solidFill>
                </a:rPr>
                <a:t>Liikevoitto</a:t>
              </a:r>
              <a:r>
                <a:rPr lang="en-US" sz="1200" dirty="0">
                  <a:solidFill>
                    <a:schemeClr val="bg1"/>
                  </a:solidFill>
                </a:rPr>
                <a:t> (% </a:t>
              </a:r>
              <a:r>
                <a:rPr lang="en-US" sz="1200" dirty="0" err="1">
                  <a:solidFill>
                    <a:schemeClr val="bg1"/>
                  </a:solidFill>
                </a:rPr>
                <a:t>liikevaihdosta</a:t>
              </a:r>
              <a:r>
                <a:rPr lang="en-US" sz="1200" dirty="0">
                  <a:solidFill>
                    <a:schemeClr val="bg1"/>
                  </a:solidFill>
                </a:rPr>
                <a:t>)</a:t>
              </a:r>
              <a:endParaRPr lang="fi-FI" sz="1200" dirty="0">
                <a:solidFill>
                  <a:schemeClr val="bg1"/>
                </a:solidFill>
              </a:endParaRPr>
            </a:p>
          </p:txBody>
        </p:sp>
      </p:grpSp>
      <p:sp>
        <p:nvSpPr>
          <p:cNvPr id="35" name="TextBox 34"/>
          <p:cNvSpPr txBox="1"/>
          <p:nvPr/>
        </p:nvSpPr>
        <p:spPr>
          <a:xfrm>
            <a:off x="6727911" y="4870050"/>
            <a:ext cx="1213794" cy="1015663"/>
          </a:xfrm>
          <a:prstGeom prst="rect">
            <a:avLst/>
          </a:prstGeom>
          <a:noFill/>
        </p:spPr>
        <p:txBody>
          <a:bodyPr wrap="none" rtlCol="0">
            <a:spAutoFit/>
          </a:bodyPr>
          <a:lstStyle/>
          <a:p>
            <a:r>
              <a:rPr lang="en-US" sz="6000" spc="-450" dirty="0">
                <a:solidFill>
                  <a:schemeClr val="bg1"/>
                </a:solidFill>
              </a:rPr>
              <a:t>+78</a:t>
            </a:r>
            <a:endParaRPr lang="fi-FI" sz="6000" spc="-450" dirty="0">
              <a:solidFill>
                <a:schemeClr val="bg1"/>
              </a:solidFill>
            </a:endParaRPr>
          </a:p>
        </p:txBody>
      </p:sp>
      <p:sp>
        <p:nvSpPr>
          <p:cNvPr id="36" name="TextBox 35"/>
          <p:cNvSpPr txBox="1"/>
          <p:nvPr/>
        </p:nvSpPr>
        <p:spPr>
          <a:xfrm>
            <a:off x="6712039" y="4525804"/>
            <a:ext cx="1754006" cy="276999"/>
          </a:xfrm>
          <a:prstGeom prst="rect">
            <a:avLst/>
          </a:prstGeom>
          <a:noFill/>
        </p:spPr>
        <p:txBody>
          <a:bodyPr wrap="none" rtlCol="0">
            <a:spAutoFit/>
          </a:bodyPr>
          <a:lstStyle/>
          <a:p>
            <a:pPr algn="ctr"/>
            <a:r>
              <a:rPr lang="en-US" sz="1200" dirty="0" err="1">
                <a:solidFill>
                  <a:schemeClr val="bg1"/>
                </a:solidFill>
              </a:rPr>
              <a:t>Henkilökunnan</a:t>
            </a:r>
            <a:r>
              <a:rPr lang="en-US" sz="1200" dirty="0">
                <a:solidFill>
                  <a:schemeClr val="bg1"/>
                </a:solidFill>
              </a:rPr>
              <a:t> </a:t>
            </a:r>
            <a:r>
              <a:rPr lang="en-US" sz="1200" dirty="0" err="1">
                <a:solidFill>
                  <a:schemeClr val="bg1"/>
                </a:solidFill>
              </a:rPr>
              <a:t>nettolisäys</a:t>
            </a:r>
            <a:endParaRPr lang="fi-FI" sz="1200" dirty="0">
              <a:solidFill>
                <a:schemeClr val="bg1"/>
              </a:solidFill>
            </a:endParaRPr>
          </a:p>
        </p:txBody>
      </p:sp>
      <p:sp>
        <p:nvSpPr>
          <p:cNvPr id="15" name="Footer Placeholder 14">
            <a:extLst>
              <a:ext uri="{FF2B5EF4-FFF2-40B4-BE49-F238E27FC236}">
                <a16:creationId xmlns:a16="http://schemas.microsoft.com/office/drawing/2014/main" id="{C66FBA1C-E239-445C-8CB9-6D5109D79D55}"/>
              </a:ext>
            </a:extLst>
          </p:cNvPr>
          <p:cNvSpPr>
            <a:spLocks noGrp="1"/>
          </p:cNvSpPr>
          <p:nvPr>
            <p:ph type="ftr" sz="quarter" idx="11"/>
          </p:nvPr>
        </p:nvSpPr>
        <p:spPr/>
        <p:txBody>
          <a:bodyPr/>
          <a:lstStyle/>
          <a:p>
            <a:r>
              <a:rPr lang="en-US"/>
              <a:t>© F-Securen 30. yhtiökokous (2018)</a:t>
            </a:r>
            <a:endParaRPr lang="en-GB" dirty="0"/>
          </a:p>
        </p:txBody>
      </p:sp>
      <p:sp>
        <p:nvSpPr>
          <p:cNvPr id="16" name="Slide Number Placeholder 15">
            <a:extLst>
              <a:ext uri="{FF2B5EF4-FFF2-40B4-BE49-F238E27FC236}">
                <a16:creationId xmlns:a16="http://schemas.microsoft.com/office/drawing/2014/main" id="{9FD295E0-55F6-4783-A237-F477021BDBE7}"/>
              </a:ext>
            </a:extLst>
          </p:cNvPr>
          <p:cNvSpPr>
            <a:spLocks noGrp="1"/>
          </p:cNvSpPr>
          <p:nvPr>
            <p:ph type="sldNum" sz="quarter" idx="12"/>
          </p:nvPr>
        </p:nvSpPr>
        <p:spPr/>
        <p:txBody>
          <a:bodyPr/>
          <a:lstStyle/>
          <a:p>
            <a:fld id="{7F38D28D-79A6-4EC7-ADA6-1F74D6C7DECE}" type="slidenum">
              <a:rPr lang="en-GB" smtClean="0"/>
              <a:t>20</a:t>
            </a:fld>
            <a:endParaRPr lang="en-GB"/>
          </a:p>
        </p:txBody>
      </p:sp>
    </p:spTree>
    <p:extLst>
      <p:ext uri="{BB962C8B-B14F-4D97-AF65-F5344CB8AC3E}">
        <p14:creationId xmlns:p14="http://schemas.microsoft.com/office/powerpoint/2010/main" val="395609406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18A669E2-816C-4ADD-8A29-7F9918632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9">
            <a:extLst>
              <a:ext uri="{FF2B5EF4-FFF2-40B4-BE49-F238E27FC236}">
                <a16:creationId xmlns:a16="http://schemas.microsoft.com/office/drawing/2014/main" id="{9635DD7C-8952-4023-8499-89DD1B0DC250}"/>
              </a:ext>
            </a:extLst>
          </p:cNvPr>
          <p:cNvGraphicFramePr>
            <a:graphicFrameLocks/>
          </p:cNvGraphicFramePr>
          <p:nvPr>
            <p:extLst>
              <p:ext uri="{D42A27DB-BD31-4B8C-83A1-F6EECF244321}">
                <p14:modId xmlns:p14="http://schemas.microsoft.com/office/powerpoint/2010/main" val="2900412548"/>
              </p:ext>
            </p:extLst>
          </p:nvPr>
        </p:nvGraphicFramePr>
        <p:xfrm>
          <a:off x="1117600" y="1995488"/>
          <a:ext cx="9956799" cy="4044950"/>
        </p:xfrm>
        <a:graphic>
          <a:graphicData uri="http://schemas.openxmlformats.org/drawingml/2006/chart">
            <c:chart xmlns:c="http://schemas.openxmlformats.org/drawingml/2006/chart" xmlns:r="http://schemas.openxmlformats.org/officeDocument/2006/relationships" r:id="rId4"/>
          </a:graphicData>
        </a:graphic>
      </p:graphicFrame>
      <p:sp>
        <p:nvSpPr>
          <p:cNvPr id="47106" name="Title 1">
            <a:extLst>
              <a:ext uri="{FF2B5EF4-FFF2-40B4-BE49-F238E27FC236}">
                <a16:creationId xmlns:a16="http://schemas.microsoft.com/office/drawing/2014/main" id="{BE13B265-47F2-4816-AC99-63CBC21DF903}"/>
              </a:ext>
            </a:extLst>
          </p:cNvPr>
          <p:cNvSpPr>
            <a:spLocks noGrp="1"/>
          </p:cNvSpPr>
          <p:nvPr>
            <p:ph type="title"/>
          </p:nvPr>
        </p:nvSpPr>
        <p:spPr>
          <a:xfrm>
            <a:off x="227013" y="190500"/>
            <a:ext cx="11831637" cy="1325563"/>
          </a:xfrm>
        </p:spPr>
        <p:txBody>
          <a:bodyPr wrap="square" numCol="1" compatLnSpc="1">
            <a:prstTxWarp prst="textNoShape">
              <a:avLst/>
            </a:prstTxWarp>
          </a:bodyPr>
          <a:lstStyle/>
          <a:p>
            <a:pPr eaLnBrk="1" hangingPunct="1"/>
            <a:r>
              <a:rPr lang="fi-FI" altLang="en-US" sz="4800" cap="none" dirty="0">
                <a:latin typeface="FSecure Office" panose="02000000000000000000" pitchFamily="2" charset="0"/>
                <a:ea typeface="FSecure Sans Headline" pitchFamily="50" charset="0"/>
                <a:cs typeface="FSecure Sans Headline" pitchFamily="50" charset="0"/>
              </a:rPr>
              <a:t>SAADUT ENNAKOT</a:t>
            </a:r>
            <a:br>
              <a:rPr lang="fi-FI" altLang="en-US" sz="4800" cap="none" dirty="0">
                <a:solidFill>
                  <a:schemeClr val="tx1"/>
                </a:solidFill>
                <a:latin typeface="FSecure Office" panose="02000000000000000000" pitchFamily="2" charset="0"/>
                <a:ea typeface="FSecure Sans Headline" pitchFamily="50" charset="0"/>
                <a:cs typeface="FSecure Sans Headline" pitchFamily="50" charset="0"/>
              </a:rPr>
            </a:br>
            <a:r>
              <a:rPr lang="fi-FI" altLang="en-US" sz="4800" cap="none" dirty="0">
                <a:solidFill>
                  <a:schemeClr val="tx1"/>
                </a:solidFill>
                <a:latin typeface="FSecure Office" panose="02000000000000000000" pitchFamily="2" charset="0"/>
                <a:ea typeface="FSecure Sans Headline" pitchFamily="50" charset="0"/>
                <a:cs typeface="FSecure Sans Headline" pitchFamily="50" charset="0"/>
              </a:rPr>
              <a:t>KASVAVAT LIIKEVAIHTOA NOPEAMMIN</a:t>
            </a:r>
            <a:endParaRPr lang="en-US" altLang="en-US" sz="4800" cap="none" dirty="0">
              <a:solidFill>
                <a:schemeClr val="tx1"/>
              </a:solidFill>
              <a:latin typeface="FSecure Office" panose="02000000000000000000" pitchFamily="2" charset="0"/>
              <a:ea typeface="FSecure Sans Headline" pitchFamily="50" charset="0"/>
              <a:cs typeface="FSecure Sans Headline" pitchFamily="50" charset="0"/>
            </a:endParaRPr>
          </a:p>
        </p:txBody>
      </p:sp>
      <p:sp>
        <p:nvSpPr>
          <p:cNvPr id="36" name="Subtitle 2">
            <a:extLst>
              <a:ext uri="{FF2B5EF4-FFF2-40B4-BE49-F238E27FC236}">
                <a16:creationId xmlns:a16="http://schemas.microsoft.com/office/drawing/2014/main" id="{9754D2A0-38CC-4674-9236-5FE4B3AF76DE}"/>
              </a:ext>
            </a:extLst>
          </p:cNvPr>
          <p:cNvSpPr txBox="1">
            <a:spLocks/>
          </p:cNvSpPr>
          <p:nvPr/>
        </p:nvSpPr>
        <p:spPr>
          <a:xfrm>
            <a:off x="373063" y="6361113"/>
            <a:ext cx="382587" cy="376237"/>
          </a:xfrm>
          <a:prstGeom prst="rect">
            <a:avLst/>
          </a:prstGeom>
        </p:spPr>
        <p:txBody>
          <a:bodyPr/>
          <a:lstStyle/>
          <a:p>
            <a:pPr>
              <a:defRPr/>
            </a:pPr>
            <a:endParaRPr lang="fi-FI" sz="1050" dirty="0"/>
          </a:p>
        </p:txBody>
      </p:sp>
      <p:sp>
        <p:nvSpPr>
          <p:cNvPr id="77830" name="TextBox 2">
            <a:extLst>
              <a:ext uri="{FF2B5EF4-FFF2-40B4-BE49-F238E27FC236}">
                <a16:creationId xmlns:a16="http://schemas.microsoft.com/office/drawing/2014/main" id="{2F5B18C6-98F2-44E9-BE1E-42CFCABDB8FB}"/>
              </a:ext>
            </a:extLst>
          </p:cNvPr>
          <p:cNvSpPr txBox="1">
            <a:spLocks noChangeArrowheads="1"/>
          </p:cNvSpPr>
          <p:nvPr/>
        </p:nvSpPr>
        <p:spPr bwMode="auto">
          <a:xfrm>
            <a:off x="982663" y="1638300"/>
            <a:ext cx="697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r>
              <a:rPr lang="en-US" altLang="fi-FI" sz="1200" dirty="0" err="1"/>
              <a:t>Kasvu</a:t>
            </a:r>
            <a:r>
              <a:rPr lang="en-US" altLang="fi-FI" sz="1200" dirty="0"/>
              <a:t>, %</a:t>
            </a:r>
            <a:endParaRPr lang="fi-FI" altLang="fi-FI" sz="1200" dirty="0"/>
          </a:p>
        </p:txBody>
      </p:sp>
      <p:sp>
        <p:nvSpPr>
          <p:cNvPr id="3" name="Footer Placeholder 2">
            <a:extLst>
              <a:ext uri="{FF2B5EF4-FFF2-40B4-BE49-F238E27FC236}">
                <a16:creationId xmlns:a16="http://schemas.microsoft.com/office/drawing/2014/main" id="{82AE1831-76E0-4A4C-95F3-641593519517}"/>
              </a:ext>
            </a:extLst>
          </p:cNvPr>
          <p:cNvSpPr>
            <a:spLocks noGrp="1"/>
          </p:cNvSpPr>
          <p:nvPr>
            <p:ph type="ftr" sz="quarter" idx="11"/>
          </p:nvPr>
        </p:nvSpPr>
        <p:spPr/>
        <p:txBody>
          <a:bodyPr/>
          <a:lstStyle/>
          <a:p>
            <a:r>
              <a:rPr lang="en-US"/>
              <a:t>© F-Securen 30. yhtiökokous (2018)</a:t>
            </a:r>
            <a:endParaRPr lang="en-GB" dirty="0"/>
          </a:p>
        </p:txBody>
      </p:sp>
      <p:sp>
        <p:nvSpPr>
          <p:cNvPr id="5" name="Slide Number Placeholder 4">
            <a:extLst>
              <a:ext uri="{FF2B5EF4-FFF2-40B4-BE49-F238E27FC236}">
                <a16:creationId xmlns:a16="http://schemas.microsoft.com/office/drawing/2014/main" id="{F7C764C8-F10A-4921-8740-698364675426}"/>
              </a:ext>
            </a:extLst>
          </p:cNvPr>
          <p:cNvSpPr>
            <a:spLocks noGrp="1"/>
          </p:cNvSpPr>
          <p:nvPr>
            <p:ph type="sldNum" sz="quarter" idx="12"/>
          </p:nvPr>
        </p:nvSpPr>
        <p:spPr/>
        <p:txBody>
          <a:bodyPr/>
          <a:lstStyle/>
          <a:p>
            <a:fld id="{7F38D28D-79A6-4EC7-ADA6-1F74D6C7DECE}" type="slidenum">
              <a:rPr lang="en-GB" smtClean="0"/>
              <a:t>21</a:t>
            </a:fld>
            <a:endParaRPr lang="en-GB"/>
          </a:p>
        </p:txBody>
      </p:sp>
    </p:spTree>
    <p:extLst>
      <p:ext uri="{BB962C8B-B14F-4D97-AF65-F5344CB8AC3E}">
        <p14:creationId xmlns:p14="http://schemas.microsoft.com/office/powerpoint/2010/main" val="277376237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a:extLst>
              <a:ext uri="{FF2B5EF4-FFF2-40B4-BE49-F238E27FC236}">
                <a16:creationId xmlns:a16="http://schemas.microsoft.com/office/drawing/2014/main" id="{D428DE85-F107-4AAC-A3E6-ADE65CA6FA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58">
            <a:extLst>
              <a:ext uri="{FF2B5EF4-FFF2-40B4-BE49-F238E27FC236}">
                <a16:creationId xmlns:a16="http://schemas.microsoft.com/office/drawing/2014/main" id="{E74DBBF7-1EE7-4A8C-AAE9-E8C3D194ED03}"/>
              </a:ext>
            </a:extLst>
          </p:cNvPr>
          <p:cNvSpPr/>
          <p:nvPr/>
        </p:nvSpPr>
        <p:spPr>
          <a:xfrm>
            <a:off x="3233316" y="1752337"/>
            <a:ext cx="1574800" cy="720725"/>
          </a:xfrm>
          <a:prstGeom prst="roundRect">
            <a:avLst/>
          </a:prstGeom>
          <a:no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A16C962C-5EB0-463A-868D-5B4C0F98B1C0}"/>
              </a:ext>
            </a:extLst>
          </p:cNvPr>
          <p:cNvSpPr/>
          <p:nvPr/>
        </p:nvSpPr>
        <p:spPr>
          <a:xfrm>
            <a:off x="3401591" y="1712650"/>
            <a:ext cx="1281113" cy="5873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1986" name="Title 1">
            <a:extLst>
              <a:ext uri="{FF2B5EF4-FFF2-40B4-BE49-F238E27FC236}">
                <a16:creationId xmlns:a16="http://schemas.microsoft.com/office/drawing/2014/main" id="{0D30531E-C556-4D5F-B5E0-14D7DF4AA9BF}"/>
              </a:ext>
            </a:extLst>
          </p:cNvPr>
          <p:cNvSpPr>
            <a:spLocks noGrp="1"/>
          </p:cNvSpPr>
          <p:nvPr>
            <p:ph type="title"/>
          </p:nvPr>
        </p:nvSpPr>
        <p:spPr>
          <a:xfrm>
            <a:off x="0" y="242888"/>
            <a:ext cx="12192000" cy="1325562"/>
          </a:xfrm>
        </p:spPr>
        <p:txBody>
          <a:bodyPr wrap="square" numCol="1" compatLnSpc="1">
            <a:prstTxWarp prst="textNoShape">
              <a:avLst/>
            </a:prstTxWarp>
          </a:bodyPr>
          <a:lstStyle/>
          <a:p>
            <a:pPr eaLnBrk="1" hangingPunct="1"/>
            <a:r>
              <a:rPr lang="en-GB" altLang="en-US" sz="4800" cap="none" dirty="0">
                <a:solidFill>
                  <a:schemeClr val="tx1"/>
                </a:solidFill>
                <a:latin typeface="FSecure Office" panose="02000000000000000000" pitchFamily="2" charset="0"/>
                <a:ea typeface="FSecure Sans Headline" pitchFamily="50" charset="0"/>
                <a:cs typeface="FSecure Sans Headline" pitchFamily="50" charset="0"/>
              </a:rPr>
              <a:t>YRITYSTIETOTURVA NOPEIMMASSA KASVUSSA</a:t>
            </a:r>
            <a:br>
              <a:rPr lang="en-GB" altLang="en-US" sz="4800" cap="none" dirty="0">
                <a:solidFill>
                  <a:schemeClr val="tx1"/>
                </a:solidFill>
                <a:latin typeface="FSecure Office" panose="02000000000000000000" pitchFamily="2" charset="0"/>
                <a:ea typeface="FSecure Sans Headline" pitchFamily="50" charset="0"/>
                <a:cs typeface="FSecure Sans Headline" pitchFamily="50" charset="0"/>
              </a:rPr>
            </a:br>
            <a:r>
              <a:rPr lang="en-GB" altLang="en-US" sz="4800" cap="none" dirty="0">
                <a:solidFill>
                  <a:schemeClr val="tx1"/>
                </a:solidFill>
                <a:latin typeface="FSecure Office" panose="02000000000000000000" pitchFamily="2" charset="0"/>
                <a:ea typeface="FSecure Sans Headline" pitchFamily="50" charset="0"/>
                <a:cs typeface="FSecure Sans Headline" pitchFamily="50" charset="0"/>
              </a:rPr>
              <a:t>KAUSIVAIHTELUSTA HUOLIMATTA</a:t>
            </a:r>
            <a:endParaRPr lang="en-US" altLang="en-US" sz="4800" cap="none" dirty="0">
              <a:solidFill>
                <a:schemeClr val="tx1"/>
              </a:solidFill>
              <a:latin typeface="FSecure Office" panose="02000000000000000000" pitchFamily="2" charset="0"/>
              <a:ea typeface="FSecure Sans Headline" pitchFamily="50" charset="0"/>
              <a:cs typeface="FSecure Sans Headline" pitchFamily="50" charset="0"/>
            </a:endParaRPr>
          </a:p>
        </p:txBody>
      </p:sp>
      <p:sp>
        <p:nvSpPr>
          <p:cNvPr id="13" name="Subtitle 2">
            <a:extLst>
              <a:ext uri="{FF2B5EF4-FFF2-40B4-BE49-F238E27FC236}">
                <a16:creationId xmlns:a16="http://schemas.microsoft.com/office/drawing/2014/main" id="{9CC00F3A-CD59-4E19-9306-BD466C62F512}"/>
              </a:ext>
            </a:extLst>
          </p:cNvPr>
          <p:cNvSpPr txBox="1">
            <a:spLocks/>
          </p:cNvSpPr>
          <p:nvPr/>
        </p:nvSpPr>
        <p:spPr>
          <a:xfrm>
            <a:off x="3041650" y="6229350"/>
            <a:ext cx="6389688" cy="376238"/>
          </a:xfrm>
          <a:prstGeom prst="rect">
            <a:avLst/>
          </a:prstGeom>
        </p:spPr>
        <p:txBody>
          <a:bodyPr/>
          <a:lstStyle/>
          <a:p>
            <a:pPr>
              <a:defRPr/>
            </a:pPr>
            <a:endParaRPr lang="fi-FI" sz="1050" dirty="0"/>
          </a:p>
        </p:txBody>
      </p:sp>
      <p:grpSp>
        <p:nvGrpSpPr>
          <p:cNvPr id="79879" name="Group 7">
            <a:extLst>
              <a:ext uri="{FF2B5EF4-FFF2-40B4-BE49-F238E27FC236}">
                <a16:creationId xmlns:a16="http://schemas.microsoft.com/office/drawing/2014/main" id="{64DED42A-FEF8-442E-8908-9D63ACAD03B7}"/>
              </a:ext>
            </a:extLst>
          </p:cNvPr>
          <p:cNvGrpSpPr>
            <a:grpSpLocks/>
          </p:cNvGrpSpPr>
          <p:nvPr/>
        </p:nvGrpSpPr>
        <p:grpSpPr bwMode="auto">
          <a:xfrm>
            <a:off x="2044498" y="1582209"/>
            <a:ext cx="9782317" cy="5229728"/>
            <a:chOff x="6531525" y="1345457"/>
            <a:chExt cx="5108619" cy="6066563"/>
          </a:xfrm>
        </p:grpSpPr>
        <p:sp>
          <p:nvSpPr>
            <p:cNvPr id="15" name="TextBox 14">
              <a:extLst>
                <a:ext uri="{FF2B5EF4-FFF2-40B4-BE49-F238E27FC236}">
                  <a16:creationId xmlns:a16="http://schemas.microsoft.com/office/drawing/2014/main" id="{E900BBDF-32FD-453E-B8DF-6DA1DBD5E670}"/>
                </a:ext>
              </a:extLst>
            </p:cNvPr>
            <p:cNvSpPr txBox="1">
              <a:spLocks noChangeArrowheads="1"/>
            </p:cNvSpPr>
            <p:nvPr/>
          </p:nvSpPr>
          <p:spPr bwMode="auto">
            <a:xfrm>
              <a:off x="6531525" y="1345457"/>
              <a:ext cx="346742" cy="321323"/>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err="1">
                  <a:solidFill>
                    <a:schemeClr val="tx1">
                      <a:lumMod val="65000"/>
                      <a:lumOff val="35000"/>
                    </a:schemeClr>
                  </a:solidFill>
                  <a:latin typeface="FSecure Office"/>
                  <a:ea typeface="FSecure Office"/>
                  <a:cs typeface="FSecure Office"/>
                </a:rPr>
                <a:t>Milj</a:t>
              </a:r>
              <a:r>
                <a:rPr lang="en-US" sz="1200" dirty="0">
                  <a:solidFill>
                    <a:schemeClr val="tx1">
                      <a:lumMod val="65000"/>
                      <a:lumOff val="35000"/>
                    </a:schemeClr>
                  </a:solidFill>
                  <a:latin typeface="FSecure Office"/>
                  <a:ea typeface="FSecure Office"/>
                  <a:cs typeface="FSecure Office"/>
                </a:rPr>
                <a:t>. </a:t>
              </a:r>
              <a:r>
                <a:rPr lang="en-US" sz="1200" dirty="0" err="1">
                  <a:solidFill>
                    <a:schemeClr val="tx1">
                      <a:lumMod val="65000"/>
                      <a:lumOff val="35000"/>
                    </a:schemeClr>
                  </a:solidFill>
                  <a:latin typeface="FSecure Office"/>
                  <a:ea typeface="FSecure Office"/>
                  <a:cs typeface="FSecure Office"/>
                </a:rPr>
                <a:t>eur</a:t>
              </a:r>
              <a:endParaRPr lang="en-US" sz="1200" dirty="0">
                <a:solidFill>
                  <a:schemeClr val="tx1">
                    <a:lumMod val="65000"/>
                    <a:lumOff val="35000"/>
                  </a:schemeClr>
                </a:solidFill>
                <a:latin typeface="FSecure Office"/>
                <a:ea typeface="FSecure Office"/>
                <a:cs typeface="FSecure Office"/>
              </a:endParaRPr>
            </a:p>
          </p:txBody>
        </p:sp>
        <p:graphicFrame>
          <p:nvGraphicFramePr>
            <p:cNvPr id="4" name="Chart 6">
              <a:extLst>
                <a:ext uri="{FF2B5EF4-FFF2-40B4-BE49-F238E27FC236}">
                  <a16:creationId xmlns:a16="http://schemas.microsoft.com/office/drawing/2014/main" id="{D2EA1504-3A44-4399-8B06-265B9EC4A9D1}"/>
                </a:ext>
              </a:extLst>
            </p:cNvPr>
            <p:cNvGraphicFramePr>
              <a:graphicFrameLocks/>
            </p:cNvGraphicFramePr>
            <p:nvPr>
              <p:extLst>
                <p:ext uri="{D42A27DB-BD31-4B8C-83A1-F6EECF244321}">
                  <p14:modId xmlns:p14="http://schemas.microsoft.com/office/powerpoint/2010/main" val="3256508281"/>
                </p:ext>
              </p:extLst>
            </p:nvPr>
          </p:nvGraphicFramePr>
          <p:xfrm>
            <a:off x="6878267" y="1390510"/>
            <a:ext cx="4761877" cy="602151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5840080C-FB52-43C4-92D5-B573336A2D62}"/>
                </a:ext>
              </a:extLst>
            </p:cNvPr>
            <p:cNvSpPr txBox="1">
              <a:spLocks noChangeArrowheads="1"/>
            </p:cNvSpPr>
            <p:nvPr/>
          </p:nvSpPr>
          <p:spPr bwMode="auto">
            <a:xfrm>
              <a:off x="10506482" y="1404244"/>
              <a:ext cx="761059" cy="32132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err="1">
                  <a:solidFill>
                    <a:schemeClr val="tx1">
                      <a:lumMod val="65000"/>
                      <a:lumOff val="35000"/>
                    </a:schemeClr>
                  </a:solidFill>
                  <a:latin typeface="FSecure Office"/>
                  <a:ea typeface="FSecure Office"/>
                  <a:cs typeface="FSecure Office"/>
                </a:rPr>
                <a:t>Kasvu</a:t>
              </a:r>
              <a:r>
                <a:rPr lang="en-US" sz="1200" dirty="0">
                  <a:solidFill>
                    <a:schemeClr val="tx1">
                      <a:lumMod val="65000"/>
                      <a:lumOff val="35000"/>
                    </a:schemeClr>
                  </a:solidFill>
                  <a:latin typeface="FSecure Office"/>
                  <a:ea typeface="FSecure Office"/>
                  <a:cs typeface="FSecure Office"/>
                </a:rPr>
                <a:t> %</a:t>
              </a:r>
            </a:p>
          </p:txBody>
        </p:sp>
      </p:grpSp>
      <p:sp>
        <p:nvSpPr>
          <p:cNvPr id="79881" name="Rectangle 13">
            <a:extLst>
              <a:ext uri="{FF2B5EF4-FFF2-40B4-BE49-F238E27FC236}">
                <a16:creationId xmlns:a16="http://schemas.microsoft.com/office/drawing/2014/main" id="{D83C3428-FED0-41F8-AADF-D1615510FD20}"/>
              </a:ext>
            </a:extLst>
          </p:cNvPr>
          <p:cNvSpPr>
            <a:spLocks noChangeArrowheads="1"/>
          </p:cNvSpPr>
          <p:nvPr/>
        </p:nvSpPr>
        <p:spPr bwMode="auto">
          <a:xfrm>
            <a:off x="3209703" y="1649150"/>
            <a:ext cx="1568058"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85000"/>
              </a:lnSpc>
              <a:spcBef>
                <a:spcPct val="0"/>
              </a:spcBef>
              <a:buFontTx/>
              <a:buNone/>
            </a:pPr>
            <a:r>
              <a:rPr lang="en-US" altLang="fi-FI" sz="900" b="1" dirty="0">
                <a:solidFill>
                  <a:schemeClr val="tx2"/>
                </a:solidFill>
              </a:rPr>
              <a:t> </a:t>
            </a:r>
            <a:r>
              <a:rPr lang="en-US" altLang="fi-FI" sz="900" b="1" dirty="0" err="1">
                <a:solidFill>
                  <a:schemeClr val="tx2"/>
                </a:solidFill>
              </a:rPr>
              <a:t>nSense</a:t>
            </a:r>
            <a:r>
              <a:rPr lang="en-US" altLang="fi-FI" sz="900" b="1" dirty="0">
                <a:solidFill>
                  <a:schemeClr val="tx2"/>
                </a:solidFill>
              </a:rPr>
              <a:t> </a:t>
            </a:r>
            <a:r>
              <a:rPr lang="fi-FI" altLang="fi-FI" sz="900" b="1" dirty="0">
                <a:solidFill>
                  <a:schemeClr val="tx2"/>
                </a:solidFill>
              </a:rPr>
              <a:t>yritysoston</a:t>
            </a:r>
            <a:r>
              <a:rPr lang="en-US" altLang="fi-FI" sz="900" b="1" dirty="0">
                <a:solidFill>
                  <a:schemeClr val="tx2"/>
                </a:solidFill>
              </a:rPr>
              <a:t> </a:t>
            </a:r>
            <a:r>
              <a:rPr lang="en-US" altLang="fi-FI" sz="900" b="1" dirty="0" err="1">
                <a:solidFill>
                  <a:schemeClr val="tx2"/>
                </a:solidFill>
              </a:rPr>
              <a:t>vaikutus</a:t>
            </a:r>
            <a:endParaRPr lang="fi-FI" altLang="fi-FI" sz="900" b="1" dirty="0">
              <a:solidFill>
                <a:schemeClr val="tx2"/>
              </a:solidFill>
            </a:endParaRPr>
          </a:p>
        </p:txBody>
      </p:sp>
      <p:sp>
        <p:nvSpPr>
          <p:cNvPr id="5" name="Slide Number Placeholder 4">
            <a:extLst>
              <a:ext uri="{FF2B5EF4-FFF2-40B4-BE49-F238E27FC236}">
                <a16:creationId xmlns:a16="http://schemas.microsoft.com/office/drawing/2014/main" id="{05A792D0-1F58-47EC-BA65-E4FC9A88D91F}"/>
              </a:ext>
            </a:extLst>
          </p:cNvPr>
          <p:cNvSpPr>
            <a:spLocks noGrp="1"/>
          </p:cNvSpPr>
          <p:nvPr>
            <p:ph type="sldNum" sz="quarter" idx="12"/>
          </p:nvPr>
        </p:nvSpPr>
        <p:spPr/>
        <p:txBody>
          <a:bodyPr/>
          <a:lstStyle/>
          <a:p>
            <a:fld id="{7F38D28D-79A6-4EC7-ADA6-1F74D6C7DECE}" type="slidenum">
              <a:rPr lang="en-GB" smtClean="0"/>
              <a:t>22</a:t>
            </a:fld>
            <a:endParaRPr lang="en-GB"/>
          </a:p>
        </p:txBody>
      </p:sp>
    </p:spTree>
    <p:extLst>
      <p:ext uri="{BB962C8B-B14F-4D97-AF65-F5344CB8AC3E}">
        <p14:creationId xmlns:p14="http://schemas.microsoft.com/office/powerpoint/2010/main" val="143962199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a:extLst>
              <a:ext uri="{FF2B5EF4-FFF2-40B4-BE49-F238E27FC236}">
                <a16:creationId xmlns:a16="http://schemas.microsoft.com/office/drawing/2014/main" id="{319D6AF0-0E9A-453B-9B17-7260A4A378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09A3AB6-122B-4357-8BCD-6DDE73FCED3E}"/>
              </a:ext>
            </a:extLst>
          </p:cNvPr>
          <p:cNvSpPr txBox="1"/>
          <p:nvPr/>
        </p:nvSpPr>
        <p:spPr>
          <a:xfrm>
            <a:off x="730250" y="4248150"/>
            <a:ext cx="2292350" cy="798680"/>
          </a:xfrm>
          <a:prstGeom prst="rect">
            <a:avLst/>
          </a:prstGeom>
          <a:noFill/>
        </p:spPr>
        <p:txBody>
          <a:bodyPr>
            <a:spAutoFit/>
          </a:bodyPr>
          <a:lstStyle/>
          <a:p>
            <a:pPr algn="ctr">
              <a:lnSpc>
                <a:spcPct val="85000"/>
              </a:lnSpc>
              <a:defRPr/>
            </a:pPr>
            <a:r>
              <a:rPr lang="en-US" i="1" spc="-120" dirty="0"/>
              <a:t>Rapid Detection </a:t>
            </a:r>
            <a:r>
              <a:rPr lang="en-US" i="1" spc="-120" dirty="0" err="1"/>
              <a:t>Servicen</a:t>
            </a:r>
            <a:r>
              <a:rPr lang="en-US" i="1" spc="-120" dirty="0"/>
              <a:t> ja</a:t>
            </a:r>
            <a:br>
              <a:rPr lang="en-US" i="1" spc="-120" dirty="0"/>
            </a:br>
            <a:r>
              <a:rPr lang="en-US" i="1" spc="-120" dirty="0"/>
              <a:t>F-Secure </a:t>
            </a:r>
            <a:r>
              <a:rPr lang="en-US" i="1" spc="-120" dirty="0" err="1"/>
              <a:t>Radarin</a:t>
            </a:r>
            <a:r>
              <a:rPr lang="en-US" i="1" spc="-120" dirty="0"/>
              <a:t> </a:t>
            </a:r>
            <a:r>
              <a:rPr lang="en-US" i="1" spc="-120" dirty="0" err="1"/>
              <a:t>myynnin</a:t>
            </a:r>
            <a:r>
              <a:rPr lang="en-US" i="1" spc="-120" dirty="0"/>
              <a:t> </a:t>
            </a:r>
            <a:r>
              <a:rPr lang="en-US" i="1" spc="-120" dirty="0" err="1"/>
              <a:t>kasvu</a:t>
            </a:r>
            <a:r>
              <a:rPr lang="en-US" i="1" spc="-120" dirty="0"/>
              <a:t>, </a:t>
            </a:r>
            <a:r>
              <a:rPr lang="en-US" i="1" spc="-120" dirty="0" err="1"/>
              <a:t>myyntiä</a:t>
            </a:r>
            <a:r>
              <a:rPr lang="en-US" i="1" spc="-120" dirty="0"/>
              <a:t> </a:t>
            </a:r>
            <a:r>
              <a:rPr lang="en-US" i="1" spc="-120" dirty="0" err="1"/>
              <a:t>yli</a:t>
            </a:r>
            <a:r>
              <a:rPr lang="en-US" i="1" spc="-120" dirty="0"/>
              <a:t> 20 </a:t>
            </a:r>
            <a:r>
              <a:rPr lang="en-US" i="1" spc="-120" dirty="0" err="1"/>
              <a:t>maassa</a:t>
            </a:r>
            <a:endParaRPr lang="fi-FI" i="1" spc="-120" dirty="0"/>
          </a:p>
        </p:txBody>
      </p:sp>
      <p:sp>
        <p:nvSpPr>
          <p:cNvPr id="35" name="Rectangle 34">
            <a:extLst>
              <a:ext uri="{FF2B5EF4-FFF2-40B4-BE49-F238E27FC236}">
                <a16:creationId xmlns:a16="http://schemas.microsoft.com/office/drawing/2014/main" id="{408C0197-57DD-4B47-988D-B4F035D25F16}"/>
              </a:ext>
            </a:extLst>
          </p:cNvPr>
          <p:cNvSpPr/>
          <p:nvPr/>
        </p:nvSpPr>
        <p:spPr>
          <a:xfrm>
            <a:off x="864066" y="2408238"/>
            <a:ext cx="1963023" cy="1292662"/>
          </a:xfrm>
          <a:prstGeom prst="rect">
            <a:avLst/>
          </a:prstGeom>
          <a:noFill/>
        </p:spPr>
        <p:txBody>
          <a:bodyPr wrap="square">
            <a:spAutoFit/>
          </a:bodyPr>
          <a:lstStyle/>
          <a:p>
            <a:pPr algn="ctr">
              <a:defRPr/>
            </a:pPr>
            <a:r>
              <a:rPr lang="en-US" sz="2600" spc="-120" dirty="0">
                <a:solidFill>
                  <a:srgbClr val="FF3334"/>
                </a:solidFill>
              </a:rPr>
              <a:t>UUSIEN TUOTTEIDEN </a:t>
            </a:r>
            <a:r>
              <a:rPr lang="en-US" sz="2600" spc="-120" dirty="0"/>
              <a:t>VAHVA KASVU</a:t>
            </a:r>
            <a:endParaRPr lang="fi-FI" sz="2600" dirty="0"/>
          </a:p>
        </p:txBody>
      </p:sp>
      <p:sp>
        <p:nvSpPr>
          <p:cNvPr id="84997" name="Rectangle 40">
            <a:extLst>
              <a:ext uri="{FF2B5EF4-FFF2-40B4-BE49-F238E27FC236}">
                <a16:creationId xmlns:a16="http://schemas.microsoft.com/office/drawing/2014/main" id="{5ECD2784-39B4-4E42-B1E0-D49EF83FC7A4}"/>
              </a:ext>
            </a:extLst>
          </p:cNvPr>
          <p:cNvSpPr>
            <a:spLocks noChangeArrowheads="1"/>
          </p:cNvSpPr>
          <p:nvPr/>
        </p:nvSpPr>
        <p:spPr bwMode="auto">
          <a:xfrm>
            <a:off x="10755313" y="2862263"/>
            <a:ext cx="1857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endParaRPr lang="fi-FI" altLang="fi-FI" sz="2000">
              <a:solidFill>
                <a:srgbClr val="FF3334"/>
              </a:solidFill>
            </a:endParaRPr>
          </a:p>
        </p:txBody>
      </p:sp>
      <p:sp>
        <p:nvSpPr>
          <p:cNvPr id="50" name="TextBox 49">
            <a:extLst>
              <a:ext uri="{FF2B5EF4-FFF2-40B4-BE49-F238E27FC236}">
                <a16:creationId xmlns:a16="http://schemas.microsoft.com/office/drawing/2014/main" id="{B95CE31D-C4FE-4075-89D6-FAFA5FAA592B}"/>
              </a:ext>
            </a:extLst>
          </p:cNvPr>
          <p:cNvSpPr txBox="1"/>
          <p:nvPr/>
        </p:nvSpPr>
        <p:spPr>
          <a:xfrm>
            <a:off x="3578225" y="4232275"/>
            <a:ext cx="2039938" cy="798680"/>
          </a:xfrm>
          <a:prstGeom prst="rect">
            <a:avLst/>
          </a:prstGeom>
          <a:noFill/>
        </p:spPr>
        <p:txBody>
          <a:bodyPr>
            <a:spAutoFit/>
          </a:bodyPr>
          <a:lstStyle/>
          <a:p>
            <a:pPr algn="ctr">
              <a:lnSpc>
                <a:spcPct val="85000"/>
              </a:lnSpc>
              <a:defRPr/>
            </a:pPr>
            <a:r>
              <a:rPr lang="en-US" i="1" spc="-120" dirty="0" err="1"/>
              <a:t>Vahva</a:t>
            </a:r>
            <a:r>
              <a:rPr lang="en-US" i="1" spc="-120" dirty="0"/>
              <a:t> </a:t>
            </a:r>
            <a:r>
              <a:rPr lang="en-US" i="1" spc="-120" dirty="0" err="1"/>
              <a:t>kysyntä</a:t>
            </a:r>
            <a:r>
              <a:rPr lang="en-US" i="1" spc="-120" dirty="0"/>
              <a:t>, </a:t>
            </a:r>
            <a:r>
              <a:rPr lang="en-US" i="1" spc="-120" dirty="0" err="1"/>
              <a:t>entistä</a:t>
            </a:r>
            <a:r>
              <a:rPr lang="en-US" i="1" spc="-120" dirty="0"/>
              <a:t> </a:t>
            </a:r>
            <a:r>
              <a:rPr lang="en-US" i="1" spc="-120" dirty="0" err="1"/>
              <a:t>suuremmat</a:t>
            </a:r>
            <a:r>
              <a:rPr lang="en-US" i="1" spc="-120" dirty="0"/>
              <a:t> </a:t>
            </a:r>
            <a:r>
              <a:rPr lang="en-US" i="1" spc="-120" dirty="0" err="1"/>
              <a:t>sopimukset</a:t>
            </a:r>
            <a:r>
              <a:rPr lang="en-US" i="1" spc="-120" dirty="0"/>
              <a:t>, </a:t>
            </a:r>
            <a:r>
              <a:rPr lang="en-US" i="1" spc="-120" dirty="0" err="1"/>
              <a:t>jatkuvia</a:t>
            </a:r>
            <a:r>
              <a:rPr lang="en-US" i="1" spc="-120" dirty="0"/>
              <a:t> </a:t>
            </a:r>
            <a:r>
              <a:rPr lang="en-US" i="1" spc="-120" dirty="0" err="1"/>
              <a:t>asiakkuuksia</a:t>
            </a:r>
            <a:endParaRPr lang="fi-FI" i="1" spc="-120" dirty="0"/>
          </a:p>
        </p:txBody>
      </p:sp>
      <p:sp>
        <p:nvSpPr>
          <p:cNvPr id="52" name="Rectangle 51">
            <a:extLst>
              <a:ext uri="{FF2B5EF4-FFF2-40B4-BE49-F238E27FC236}">
                <a16:creationId xmlns:a16="http://schemas.microsoft.com/office/drawing/2014/main" id="{001883F5-9F23-4289-8DC5-6116FBDD4A07}"/>
              </a:ext>
            </a:extLst>
          </p:cNvPr>
          <p:cNvSpPr/>
          <p:nvPr/>
        </p:nvSpPr>
        <p:spPr>
          <a:xfrm>
            <a:off x="3095539" y="2398713"/>
            <a:ext cx="2800164" cy="1292662"/>
          </a:xfrm>
          <a:prstGeom prst="rect">
            <a:avLst/>
          </a:prstGeom>
          <a:noFill/>
        </p:spPr>
        <p:txBody>
          <a:bodyPr wrap="square">
            <a:spAutoFit/>
          </a:bodyPr>
          <a:lstStyle/>
          <a:p>
            <a:pPr algn="ctr">
              <a:defRPr/>
            </a:pPr>
            <a:r>
              <a:rPr lang="en-US" sz="2600" spc="-120" dirty="0">
                <a:solidFill>
                  <a:srgbClr val="FF3334"/>
                </a:solidFill>
              </a:rPr>
              <a:t>KYBERTURVALLISUUS-</a:t>
            </a:r>
            <a:br>
              <a:rPr lang="en-US" sz="2600" spc="-120" dirty="0">
                <a:solidFill>
                  <a:srgbClr val="FF3334"/>
                </a:solidFill>
              </a:rPr>
            </a:br>
            <a:r>
              <a:rPr lang="en-US" sz="2600" spc="-120" dirty="0">
                <a:solidFill>
                  <a:srgbClr val="FF3334"/>
                </a:solidFill>
              </a:rPr>
              <a:t>PALVELUIDEN</a:t>
            </a:r>
            <a:r>
              <a:rPr lang="en-US" sz="2600" spc="-120" dirty="0"/>
              <a:t> VAHVA KASVU</a:t>
            </a:r>
            <a:endParaRPr lang="fi-FI" sz="2600" dirty="0">
              <a:solidFill>
                <a:srgbClr val="FF3334"/>
              </a:solidFill>
            </a:endParaRPr>
          </a:p>
        </p:txBody>
      </p:sp>
      <p:sp>
        <p:nvSpPr>
          <p:cNvPr id="54" name="TextBox 53">
            <a:extLst>
              <a:ext uri="{FF2B5EF4-FFF2-40B4-BE49-F238E27FC236}">
                <a16:creationId xmlns:a16="http://schemas.microsoft.com/office/drawing/2014/main" id="{C45AEC2A-1C2B-4E23-9FB3-E34467F8E993}"/>
              </a:ext>
            </a:extLst>
          </p:cNvPr>
          <p:cNvSpPr txBox="1"/>
          <p:nvPr/>
        </p:nvSpPr>
        <p:spPr>
          <a:xfrm>
            <a:off x="6176963" y="4248150"/>
            <a:ext cx="2290762" cy="1034129"/>
          </a:xfrm>
          <a:prstGeom prst="rect">
            <a:avLst/>
          </a:prstGeom>
          <a:noFill/>
        </p:spPr>
        <p:txBody>
          <a:bodyPr>
            <a:spAutoFit/>
          </a:bodyPr>
          <a:lstStyle/>
          <a:p>
            <a:pPr algn="ctr">
              <a:lnSpc>
                <a:spcPct val="85000"/>
              </a:lnSpc>
              <a:defRPr/>
            </a:pPr>
            <a:r>
              <a:rPr lang="en-US" i="1" spc="-120" dirty="0" err="1"/>
              <a:t>Markkinoita</a:t>
            </a:r>
            <a:r>
              <a:rPr lang="en-US" i="1" spc="-120" dirty="0"/>
              <a:t> </a:t>
            </a:r>
            <a:r>
              <a:rPr lang="en-US" i="1" spc="-120" dirty="0" err="1"/>
              <a:t>hieman</a:t>
            </a:r>
            <a:r>
              <a:rPr lang="en-US" i="1" spc="-120" dirty="0"/>
              <a:t> </a:t>
            </a:r>
            <a:r>
              <a:rPr lang="en-US" i="1" spc="-120" dirty="0" err="1"/>
              <a:t>nopeamman</a:t>
            </a:r>
            <a:r>
              <a:rPr lang="en-US" i="1" spc="-120" dirty="0"/>
              <a:t> </a:t>
            </a:r>
            <a:r>
              <a:rPr lang="en-US" i="1" spc="-120" dirty="0" err="1"/>
              <a:t>kasvun</a:t>
            </a:r>
            <a:r>
              <a:rPr lang="en-US" i="1" spc="-120" dirty="0"/>
              <a:t> </a:t>
            </a:r>
            <a:r>
              <a:rPr lang="en-US" i="1" spc="-120" dirty="0" err="1"/>
              <a:t>jatkuminen</a:t>
            </a:r>
            <a:r>
              <a:rPr lang="en-US" i="1" spc="-120" dirty="0"/>
              <a:t>, </a:t>
            </a:r>
            <a:r>
              <a:rPr lang="en-US" i="1" spc="-120" dirty="0" err="1"/>
              <a:t>huippuluokan</a:t>
            </a:r>
            <a:r>
              <a:rPr lang="en-US" i="1" spc="-120" dirty="0"/>
              <a:t> </a:t>
            </a:r>
            <a:r>
              <a:rPr lang="en-US" i="1" spc="-120" dirty="0" err="1"/>
              <a:t>teknologia</a:t>
            </a:r>
            <a:endParaRPr lang="fi-FI" i="1" spc="-120" dirty="0"/>
          </a:p>
        </p:txBody>
      </p:sp>
      <p:sp>
        <p:nvSpPr>
          <p:cNvPr id="56" name="Rectangle 55">
            <a:extLst>
              <a:ext uri="{FF2B5EF4-FFF2-40B4-BE49-F238E27FC236}">
                <a16:creationId xmlns:a16="http://schemas.microsoft.com/office/drawing/2014/main" id="{20916126-549B-4714-98A5-0F6663F7C2F9}"/>
              </a:ext>
            </a:extLst>
          </p:cNvPr>
          <p:cNvSpPr/>
          <p:nvPr/>
        </p:nvSpPr>
        <p:spPr>
          <a:xfrm>
            <a:off x="6135688" y="2408238"/>
            <a:ext cx="2398712" cy="1292662"/>
          </a:xfrm>
          <a:prstGeom prst="rect">
            <a:avLst/>
          </a:prstGeom>
          <a:noFill/>
        </p:spPr>
        <p:txBody>
          <a:bodyPr>
            <a:spAutoFit/>
          </a:bodyPr>
          <a:lstStyle/>
          <a:p>
            <a:pPr algn="ctr">
              <a:defRPr/>
            </a:pPr>
            <a:r>
              <a:rPr lang="en-US" sz="2600" spc="-120" dirty="0"/>
              <a:t>VAKAA KASVU </a:t>
            </a:r>
            <a:r>
              <a:rPr lang="en-US" sz="2600" spc="-120" dirty="0">
                <a:solidFill>
                  <a:srgbClr val="FF3334"/>
                </a:solidFill>
              </a:rPr>
              <a:t>PÄÄTELAITTEIDEN TIETOTURVASSA</a:t>
            </a:r>
            <a:endParaRPr lang="fi-FI" sz="2600" dirty="0"/>
          </a:p>
        </p:txBody>
      </p:sp>
      <p:sp>
        <p:nvSpPr>
          <p:cNvPr id="58" name="TextBox 57">
            <a:extLst>
              <a:ext uri="{FF2B5EF4-FFF2-40B4-BE49-F238E27FC236}">
                <a16:creationId xmlns:a16="http://schemas.microsoft.com/office/drawing/2014/main" id="{F4413F1B-DFCB-4ADF-869B-C920CA543359}"/>
              </a:ext>
            </a:extLst>
          </p:cNvPr>
          <p:cNvSpPr txBox="1"/>
          <p:nvPr/>
        </p:nvSpPr>
        <p:spPr>
          <a:xfrm>
            <a:off x="8910638" y="4162286"/>
            <a:ext cx="2290762" cy="798680"/>
          </a:xfrm>
          <a:prstGeom prst="rect">
            <a:avLst/>
          </a:prstGeom>
          <a:noFill/>
        </p:spPr>
        <p:txBody>
          <a:bodyPr>
            <a:spAutoFit/>
          </a:bodyPr>
          <a:lstStyle/>
          <a:p>
            <a:pPr algn="ctr">
              <a:lnSpc>
                <a:spcPct val="85000"/>
              </a:lnSpc>
              <a:defRPr/>
            </a:pPr>
            <a:r>
              <a:rPr lang="en-US" i="1" spc="-120" dirty="0" err="1"/>
              <a:t>Houkutteleva</a:t>
            </a:r>
            <a:r>
              <a:rPr lang="en-US" i="1" spc="-120" dirty="0"/>
              <a:t> </a:t>
            </a:r>
            <a:r>
              <a:rPr lang="en-US" i="1" spc="-120" dirty="0" err="1"/>
              <a:t>työnantajakuva</a:t>
            </a:r>
            <a:r>
              <a:rPr lang="en-US" i="1" spc="-120" dirty="0"/>
              <a:t>, </a:t>
            </a:r>
            <a:r>
              <a:rPr lang="en-US" i="1" spc="-120" dirty="0" err="1"/>
              <a:t>henkilöstön</a:t>
            </a:r>
            <a:r>
              <a:rPr lang="en-US" i="1" spc="-120" dirty="0"/>
              <a:t> </a:t>
            </a:r>
            <a:r>
              <a:rPr lang="en-US" i="1" spc="-120" dirty="0" err="1"/>
              <a:t>nettolisäys</a:t>
            </a:r>
            <a:r>
              <a:rPr lang="en-US" i="1" spc="-120" dirty="0"/>
              <a:t> 78</a:t>
            </a:r>
            <a:endParaRPr lang="fi-FI" i="1" spc="-120" dirty="0"/>
          </a:p>
        </p:txBody>
      </p:sp>
      <p:sp>
        <p:nvSpPr>
          <p:cNvPr id="60" name="Rectangle 59">
            <a:extLst>
              <a:ext uri="{FF2B5EF4-FFF2-40B4-BE49-F238E27FC236}">
                <a16:creationId xmlns:a16="http://schemas.microsoft.com/office/drawing/2014/main" id="{77D75871-1893-4FDF-AB5B-62945BA0BECF}"/>
              </a:ext>
            </a:extLst>
          </p:cNvPr>
          <p:cNvSpPr/>
          <p:nvPr/>
        </p:nvSpPr>
        <p:spPr>
          <a:xfrm>
            <a:off x="9004300" y="2408238"/>
            <a:ext cx="2103438" cy="892552"/>
          </a:xfrm>
          <a:prstGeom prst="rect">
            <a:avLst/>
          </a:prstGeom>
          <a:noFill/>
        </p:spPr>
        <p:txBody>
          <a:bodyPr>
            <a:spAutoFit/>
          </a:bodyPr>
          <a:lstStyle/>
          <a:p>
            <a:pPr algn="ctr">
              <a:defRPr/>
            </a:pPr>
            <a:r>
              <a:rPr lang="en-US" sz="2600" spc="-120" dirty="0"/>
              <a:t>ONNISTUNEET</a:t>
            </a:r>
          </a:p>
          <a:p>
            <a:pPr algn="ctr">
              <a:defRPr/>
            </a:pPr>
            <a:r>
              <a:rPr lang="en-US" sz="2600" spc="-120" dirty="0">
                <a:solidFill>
                  <a:srgbClr val="FF3334"/>
                </a:solidFill>
              </a:rPr>
              <a:t>REKRYTOINNIT</a:t>
            </a:r>
            <a:endParaRPr lang="fi-FI" sz="2600" dirty="0"/>
          </a:p>
        </p:txBody>
      </p:sp>
      <p:sp>
        <p:nvSpPr>
          <p:cNvPr id="28" name="Title 7">
            <a:extLst>
              <a:ext uri="{FF2B5EF4-FFF2-40B4-BE49-F238E27FC236}">
                <a16:creationId xmlns:a16="http://schemas.microsoft.com/office/drawing/2014/main" id="{0E345DD0-D970-463E-9BA0-8DD770297BEE}"/>
              </a:ext>
            </a:extLst>
          </p:cNvPr>
          <p:cNvSpPr txBox="1">
            <a:spLocks/>
          </p:cNvSpPr>
          <p:nvPr/>
        </p:nvSpPr>
        <p:spPr>
          <a:xfrm>
            <a:off x="1570038" y="1006475"/>
            <a:ext cx="9129712" cy="722313"/>
          </a:xfrm>
          <a:prstGeom prst="rect">
            <a:avLst/>
          </a:prstGeom>
        </p:spPr>
        <p:txBody>
          <a:bodyPr anchor="b" anchorCtr="1"/>
          <a:lstStyle>
            <a:lvl1pPr algn="ctr" rtl="0" eaLnBrk="0" fontAlgn="base" hangingPunct="0">
              <a:lnSpc>
                <a:spcPct val="65000"/>
              </a:lnSpc>
              <a:spcBef>
                <a:spcPct val="0"/>
              </a:spcBef>
              <a:spcAft>
                <a:spcPct val="0"/>
              </a:spcAft>
              <a:defRPr sz="7200" b="0" i="0" kern="1200" cap="all" spc="-150" baseline="0">
                <a:solidFill>
                  <a:srgbClr val="FF3334"/>
                </a:solidFill>
                <a:latin typeface="FSecure Office" charset="0"/>
                <a:ea typeface="+mj-ea"/>
                <a:cs typeface="+mj-cs"/>
              </a:defRPr>
            </a:lvl1pPr>
            <a:lvl2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2pPr>
            <a:lvl3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3pPr>
            <a:lvl4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4pPr>
            <a:lvl5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5pPr>
            <a:lvl6pPr marL="457200" algn="ctr" rtl="0" fontAlgn="base">
              <a:lnSpc>
                <a:spcPct val="65000"/>
              </a:lnSpc>
              <a:spcBef>
                <a:spcPct val="0"/>
              </a:spcBef>
              <a:spcAft>
                <a:spcPct val="0"/>
              </a:spcAft>
              <a:defRPr sz="7200" b="1">
                <a:solidFill>
                  <a:srgbClr val="FF3334"/>
                </a:solidFill>
                <a:latin typeface="FSecure Office" panose="02000000000000000000" pitchFamily="2" charset="0"/>
              </a:defRPr>
            </a:lvl6pPr>
            <a:lvl7pPr marL="914400" algn="ctr" rtl="0" fontAlgn="base">
              <a:lnSpc>
                <a:spcPct val="65000"/>
              </a:lnSpc>
              <a:spcBef>
                <a:spcPct val="0"/>
              </a:spcBef>
              <a:spcAft>
                <a:spcPct val="0"/>
              </a:spcAft>
              <a:defRPr sz="7200" b="1">
                <a:solidFill>
                  <a:srgbClr val="FF3334"/>
                </a:solidFill>
                <a:latin typeface="FSecure Office" panose="02000000000000000000" pitchFamily="2" charset="0"/>
              </a:defRPr>
            </a:lvl7pPr>
            <a:lvl8pPr marL="1371600" algn="ctr" rtl="0" fontAlgn="base">
              <a:lnSpc>
                <a:spcPct val="65000"/>
              </a:lnSpc>
              <a:spcBef>
                <a:spcPct val="0"/>
              </a:spcBef>
              <a:spcAft>
                <a:spcPct val="0"/>
              </a:spcAft>
              <a:defRPr sz="7200" b="1">
                <a:solidFill>
                  <a:srgbClr val="FF3334"/>
                </a:solidFill>
                <a:latin typeface="FSecure Office" panose="02000000000000000000" pitchFamily="2" charset="0"/>
              </a:defRPr>
            </a:lvl8pPr>
            <a:lvl9pPr marL="1828800" algn="ctr" rtl="0" fontAlgn="base">
              <a:lnSpc>
                <a:spcPct val="65000"/>
              </a:lnSpc>
              <a:spcBef>
                <a:spcPct val="0"/>
              </a:spcBef>
              <a:spcAft>
                <a:spcPct val="0"/>
              </a:spcAft>
              <a:defRPr sz="7200" b="1">
                <a:solidFill>
                  <a:srgbClr val="FF3334"/>
                </a:solidFill>
                <a:latin typeface="FSecure Office" panose="02000000000000000000" pitchFamily="2" charset="0"/>
              </a:defRPr>
            </a:lvl9pPr>
          </a:lstStyle>
          <a:p>
            <a:pPr eaLnBrk="1" fontAlgn="auto" hangingPunct="1">
              <a:lnSpc>
                <a:spcPct val="70000"/>
              </a:lnSpc>
              <a:spcAft>
                <a:spcPts val="0"/>
              </a:spcAft>
              <a:defRPr/>
            </a:pPr>
            <a:r>
              <a:rPr lang="en-US" sz="4800" dirty="0">
                <a:solidFill>
                  <a:schemeClr val="tx1"/>
                </a:solidFill>
                <a:latin typeface="+mn-lt"/>
              </a:rPr>
              <a:t>TÄRKEITÄ TAPAHTUMIA</a:t>
            </a:r>
            <a:br>
              <a:rPr lang="en-US" sz="4800" dirty="0">
                <a:latin typeface="+mn-lt"/>
              </a:rPr>
            </a:br>
            <a:r>
              <a:rPr lang="en-US" sz="4800" dirty="0">
                <a:solidFill>
                  <a:schemeClr val="tx1"/>
                </a:solidFill>
                <a:latin typeface="+mn-lt"/>
              </a:rPr>
              <a:t>YRITYSTIETOTURVASSA 2017</a:t>
            </a:r>
          </a:p>
        </p:txBody>
      </p:sp>
      <p:cxnSp>
        <p:nvCxnSpPr>
          <p:cNvPr id="47" name="Straight Connector 46">
            <a:extLst>
              <a:ext uri="{FF2B5EF4-FFF2-40B4-BE49-F238E27FC236}">
                <a16:creationId xmlns:a16="http://schemas.microsoft.com/office/drawing/2014/main" id="{ADEB0688-C402-47D0-8F2A-B168D51D0A44}"/>
              </a:ext>
            </a:extLst>
          </p:cNvPr>
          <p:cNvCxnSpPr>
            <a:cxnSpLocks/>
          </p:cNvCxnSpPr>
          <p:nvPr/>
        </p:nvCxnSpPr>
        <p:spPr>
          <a:xfrm>
            <a:off x="-101600" y="5829300"/>
            <a:ext cx="122967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C4958B-818A-4197-85D4-DF6C6FA83C2D}"/>
              </a:ext>
            </a:extLst>
          </p:cNvPr>
          <p:cNvCxnSpPr/>
          <p:nvPr/>
        </p:nvCxnSpPr>
        <p:spPr>
          <a:xfrm flipV="1">
            <a:off x="1752600" y="5372100"/>
            <a:ext cx="0" cy="45720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9336EB-A2B6-4496-8ECF-949D582B734A}"/>
              </a:ext>
            </a:extLst>
          </p:cNvPr>
          <p:cNvCxnSpPr>
            <a:cxnSpLocks/>
          </p:cNvCxnSpPr>
          <p:nvPr/>
        </p:nvCxnSpPr>
        <p:spPr>
          <a:xfrm flipV="1">
            <a:off x="4597400" y="5143500"/>
            <a:ext cx="0" cy="68580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12237F-CB78-4D82-BF0C-F1B52B72ED18}"/>
              </a:ext>
            </a:extLst>
          </p:cNvPr>
          <p:cNvCxnSpPr>
            <a:cxnSpLocks/>
          </p:cNvCxnSpPr>
          <p:nvPr/>
        </p:nvCxnSpPr>
        <p:spPr>
          <a:xfrm flipV="1">
            <a:off x="7493000" y="5473700"/>
            <a:ext cx="0" cy="36830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3C5CB5F-4526-440F-9447-BEC9BB86811F}"/>
              </a:ext>
            </a:extLst>
          </p:cNvPr>
          <p:cNvCxnSpPr>
            <a:cxnSpLocks/>
          </p:cNvCxnSpPr>
          <p:nvPr/>
        </p:nvCxnSpPr>
        <p:spPr>
          <a:xfrm flipV="1">
            <a:off x="10045700" y="5143500"/>
            <a:ext cx="0" cy="69850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3AB1EE4-342E-4116-9743-CF7D6AE1EAEF}"/>
              </a:ext>
            </a:extLst>
          </p:cNvPr>
          <p:cNvSpPr/>
          <p:nvPr/>
        </p:nvSpPr>
        <p:spPr>
          <a:xfrm>
            <a:off x="5578475" y="5614988"/>
            <a:ext cx="1093788" cy="42862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2017</a:t>
            </a:r>
          </a:p>
        </p:txBody>
      </p:sp>
      <p:sp>
        <p:nvSpPr>
          <p:cNvPr id="2" name="Footer Placeholder 1">
            <a:extLst>
              <a:ext uri="{FF2B5EF4-FFF2-40B4-BE49-F238E27FC236}">
                <a16:creationId xmlns:a16="http://schemas.microsoft.com/office/drawing/2014/main" id="{60909CF9-F011-4360-BB0D-126570121CE9}"/>
              </a:ext>
            </a:extLst>
          </p:cNvPr>
          <p:cNvSpPr>
            <a:spLocks noGrp="1"/>
          </p:cNvSpPr>
          <p:nvPr>
            <p:ph type="ftr" sz="quarter" idx="11"/>
          </p:nvPr>
        </p:nvSpPr>
        <p:spPr/>
        <p:txBody>
          <a:bodyPr/>
          <a:lstStyle/>
          <a:p>
            <a:r>
              <a:rPr lang="en-US"/>
              <a:t>© F-Securen 30. yhtiökokous (2018)</a:t>
            </a:r>
            <a:endParaRPr lang="en-GB" dirty="0"/>
          </a:p>
        </p:txBody>
      </p:sp>
      <p:sp>
        <p:nvSpPr>
          <p:cNvPr id="3" name="Slide Number Placeholder 2">
            <a:extLst>
              <a:ext uri="{FF2B5EF4-FFF2-40B4-BE49-F238E27FC236}">
                <a16:creationId xmlns:a16="http://schemas.microsoft.com/office/drawing/2014/main" id="{0611E192-3EF0-437C-81B8-68B5D968B7DF}"/>
              </a:ext>
            </a:extLst>
          </p:cNvPr>
          <p:cNvSpPr>
            <a:spLocks noGrp="1"/>
          </p:cNvSpPr>
          <p:nvPr>
            <p:ph type="sldNum" sz="quarter" idx="12"/>
          </p:nvPr>
        </p:nvSpPr>
        <p:spPr/>
        <p:txBody>
          <a:bodyPr/>
          <a:lstStyle/>
          <a:p>
            <a:fld id="{7F38D28D-79A6-4EC7-ADA6-1F74D6C7DECE}" type="slidenum">
              <a:rPr lang="en-GB" smtClean="0"/>
              <a:t>23</a:t>
            </a:fld>
            <a:endParaRPr lang="en-GB"/>
          </a:p>
        </p:txBody>
      </p:sp>
    </p:spTree>
    <p:extLst>
      <p:ext uri="{BB962C8B-B14F-4D97-AF65-F5344CB8AC3E}">
        <p14:creationId xmlns:p14="http://schemas.microsoft.com/office/powerpoint/2010/main" val="318487026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a:extLst>
              <a:ext uri="{FF2B5EF4-FFF2-40B4-BE49-F238E27FC236}">
                <a16:creationId xmlns:a16="http://schemas.microsoft.com/office/drawing/2014/main" id="{45E59D09-A5BC-449B-8E3F-08C4E320EA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09A3AB6-122B-4357-8BCD-6DDE73FCED3E}"/>
              </a:ext>
            </a:extLst>
          </p:cNvPr>
          <p:cNvSpPr txBox="1"/>
          <p:nvPr/>
        </p:nvSpPr>
        <p:spPr>
          <a:xfrm>
            <a:off x="452438" y="4244975"/>
            <a:ext cx="2292350" cy="798680"/>
          </a:xfrm>
          <a:prstGeom prst="rect">
            <a:avLst/>
          </a:prstGeom>
          <a:noFill/>
        </p:spPr>
        <p:txBody>
          <a:bodyPr>
            <a:spAutoFit/>
          </a:bodyPr>
          <a:lstStyle/>
          <a:p>
            <a:pPr algn="ctr">
              <a:lnSpc>
                <a:spcPct val="85000"/>
              </a:lnSpc>
              <a:defRPr/>
            </a:pPr>
            <a:r>
              <a:rPr lang="en-US" i="1" spc="-120" dirty="0" err="1"/>
              <a:t>Kasvava</a:t>
            </a:r>
            <a:r>
              <a:rPr lang="en-US" i="1" spc="-120" dirty="0"/>
              <a:t> </a:t>
            </a:r>
            <a:r>
              <a:rPr lang="en-US" i="1" spc="-120" dirty="0" err="1"/>
              <a:t>lisämyynti</a:t>
            </a:r>
            <a:r>
              <a:rPr lang="en-US" i="1" spc="-120" dirty="0"/>
              <a:t> (</a:t>
            </a:r>
            <a:r>
              <a:rPr lang="en-US" i="1" spc="-120" dirty="0" err="1"/>
              <a:t>etenkin</a:t>
            </a:r>
            <a:r>
              <a:rPr lang="en-US" i="1" spc="-120" dirty="0"/>
              <a:t> TOTAL), FREEDOME </a:t>
            </a:r>
            <a:r>
              <a:rPr lang="en-US" i="1" spc="-120" dirty="0" err="1"/>
              <a:t>myös</a:t>
            </a:r>
            <a:r>
              <a:rPr lang="en-US" i="1" spc="-120" dirty="0"/>
              <a:t> </a:t>
            </a:r>
            <a:r>
              <a:rPr lang="en-US" i="1" spc="-120" dirty="0" err="1"/>
              <a:t>hyvässä</a:t>
            </a:r>
            <a:r>
              <a:rPr lang="en-US" i="1" spc="-120" dirty="0"/>
              <a:t> </a:t>
            </a:r>
            <a:r>
              <a:rPr lang="en-US" i="1" spc="-120" dirty="0" err="1"/>
              <a:t>kasvussa</a:t>
            </a:r>
            <a:endParaRPr lang="fi-FI" i="1" spc="-120" dirty="0"/>
          </a:p>
        </p:txBody>
      </p:sp>
      <p:sp>
        <p:nvSpPr>
          <p:cNvPr id="50" name="TextBox 49">
            <a:extLst>
              <a:ext uri="{FF2B5EF4-FFF2-40B4-BE49-F238E27FC236}">
                <a16:creationId xmlns:a16="http://schemas.microsoft.com/office/drawing/2014/main" id="{B95CE31D-C4FE-4075-89D6-FAFA5FAA592B}"/>
              </a:ext>
            </a:extLst>
          </p:cNvPr>
          <p:cNvSpPr txBox="1"/>
          <p:nvPr/>
        </p:nvSpPr>
        <p:spPr>
          <a:xfrm>
            <a:off x="3573448" y="4238625"/>
            <a:ext cx="2039938" cy="563231"/>
          </a:xfrm>
          <a:prstGeom prst="rect">
            <a:avLst/>
          </a:prstGeom>
          <a:noFill/>
        </p:spPr>
        <p:txBody>
          <a:bodyPr>
            <a:spAutoFit/>
          </a:bodyPr>
          <a:lstStyle/>
          <a:p>
            <a:pPr algn="ctr">
              <a:lnSpc>
                <a:spcPct val="85000"/>
              </a:lnSpc>
              <a:defRPr/>
            </a:pPr>
            <a:r>
              <a:rPr lang="en-US" i="1" spc="-120" dirty="0" err="1"/>
              <a:t>Lisämyynti</a:t>
            </a:r>
            <a:r>
              <a:rPr lang="en-US" i="1" spc="-120" dirty="0"/>
              <a:t> </a:t>
            </a:r>
            <a:r>
              <a:rPr lang="en-US" i="1" spc="-120" dirty="0" err="1"/>
              <a:t>Freedomen</a:t>
            </a:r>
            <a:r>
              <a:rPr lang="en-US" i="1" spc="-120" dirty="0"/>
              <a:t> ja </a:t>
            </a:r>
            <a:r>
              <a:rPr lang="en-US" i="1" spc="-120" dirty="0" err="1"/>
              <a:t>SAFE:n</a:t>
            </a:r>
            <a:r>
              <a:rPr lang="en-US" i="1" spc="-120" dirty="0"/>
              <a:t> </a:t>
            </a:r>
            <a:r>
              <a:rPr lang="en-US" i="1" spc="-120" dirty="0" err="1"/>
              <a:t>asiakkaille</a:t>
            </a:r>
            <a:endParaRPr lang="fi-FI" i="1" spc="-120" dirty="0"/>
          </a:p>
        </p:txBody>
      </p:sp>
      <p:sp>
        <p:nvSpPr>
          <p:cNvPr id="52" name="Rectangle 51">
            <a:extLst>
              <a:ext uri="{FF2B5EF4-FFF2-40B4-BE49-F238E27FC236}">
                <a16:creationId xmlns:a16="http://schemas.microsoft.com/office/drawing/2014/main" id="{001883F5-9F23-4289-8DC5-6116FBDD4A07}"/>
              </a:ext>
            </a:extLst>
          </p:cNvPr>
          <p:cNvSpPr/>
          <p:nvPr/>
        </p:nvSpPr>
        <p:spPr>
          <a:xfrm>
            <a:off x="493494" y="2390775"/>
            <a:ext cx="2467820" cy="892552"/>
          </a:xfrm>
          <a:prstGeom prst="rect">
            <a:avLst/>
          </a:prstGeom>
          <a:noFill/>
        </p:spPr>
        <p:txBody>
          <a:bodyPr wrap="square">
            <a:spAutoFit/>
          </a:bodyPr>
          <a:lstStyle/>
          <a:p>
            <a:pPr algn="ctr">
              <a:defRPr/>
            </a:pPr>
            <a:r>
              <a:rPr lang="en-US" sz="2600" spc="-120" dirty="0"/>
              <a:t>VAHVAA KASVUA </a:t>
            </a:r>
            <a:r>
              <a:rPr lang="en-US" sz="2600" spc="-120" dirty="0">
                <a:solidFill>
                  <a:schemeClr val="accent2"/>
                </a:solidFill>
              </a:rPr>
              <a:t>SUORAMYYNNISSÄ</a:t>
            </a:r>
            <a:endParaRPr lang="fi-FI" sz="2600" dirty="0">
              <a:solidFill>
                <a:schemeClr val="accent2"/>
              </a:solidFill>
            </a:endParaRPr>
          </a:p>
        </p:txBody>
      </p:sp>
      <p:sp>
        <p:nvSpPr>
          <p:cNvPr id="54" name="TextBox 53">
            <a:extLst>
              <a:ext uri="{FF2B5EF4-FFF2-40B4-BE49-F238E27FC236}">
                <a16:creationId xmlns:a16="http://schemas.microsoft.com/office/drawing/2014/main" id="{C45AEC2A-1C2B-4E23-9FB3-E34467F8E993}"/>
              </a:ext>
            </a:extLst>
          </p:cNvPr>
          <p:cNvSpPr txBox="1"/>
          <p:nvPr/>
        </p:nvSpPr>
        <p:spPr>
          <a:xfrm>
            <a:off x="6524625" y="4235450"/>
            <a:ext cx="2290763" cy="798680"/>
          </a:xfrm>
          <a:prstGeom prst="rect">
            <a:avLst/>
          </a:prstGeom>
          <a:noFill/>
        </p:spPr>
        <p:txBody>
          <a:bodyPr>
            <a:spAutoFit/>
          </a:bodyPr>
          <a:lstStyle/>
          <a:p>
            <a:pPr algn="ctr">
              <a:lnSpc>
                <a:spcPct val="85000"/>
              </a:lnSpc>
              <a:defRPr/>
            </a:pPr>
            <a:r>
              <a:rPr lang="en-US" i="1" spc="-120" dirty="0" err="1"/>
              <a:t>Liikevaihto</a:t>
            </a:r>
            <a:r>
              <a:rPr lang="en-US" i="1" spc="-120" dirty="0"/>
              <a:t> </a:t>
            </a:r>
            <a:r>
              <a:rPr lang="en-US" i="1" spc="-120" dirty="0" err="1"/>
              <a:t>edellisen</a:t>
            </a:r>
            <a:r>
              <a:rPr lang="en-US" i="1" spc="-120" dirty="0"/>
              <a:t> </a:t>
            </a:r>
            <a:r>
              <a:rPr lang="en-US" i="1" spc="-120" dirty="0" err="1"/>
              <a:t>vuoden</a:t>
            </a:r>
            <a:r>
              <a:rPr lang="en-US" i="1" spc="-120" dirty="0"/>
              <a:t> </a:t>
            </a:r>
            <a:r>
              <a:rPr lang="en-US" i="1" spc="-120" dirty="0" err="1"/>
              <a:t>tasolla</a:t>
            </a:r>
            <a:r>
              <a:rPr lang="en-US" i="1" spc="-120" dirty="0"/>
              <a:t>, </a:t>
            </a:r>
            <a:r>
              <a:rPr lang="en-US" i="1" spc="-120" dirty="0" err="1"/>
              <a:t>korkea</a:t>
            </a:r>
            <a:r>
              <a:rPr lang="en-US" i="1" spc="-120" dirty="0"/>
              <a:t> </a:t>
            </a:r>
            <a:r>
              <a:rPr lang="en-US" i="1" spc="-120" dirty="0" err="1"/>
              <a:t>kumppanityytyväisyys</a:t>
            </a:r>
            <a:r>
              <a:rPr lang="en-US" i="1" spc="-120" dirty="0"/>
              <a:t> (NPS)</a:t>
            </a:r>
            <a:endParaRPr lang="fi-FI" i="1" spc="-120" dirty="0"/>
          </a:p>
        </p:txBody>
      </p:sp>
      <p:sp>
        <p:nvSpPr>
          <p:cNvPr id="56" name="Rectangle 55">
            <a:extLst>
              <a:ext uri="{FF2B5EF4-FFF2-40B4-BE49-F238E27FC236}">
                <a16:creationId xmlns:a16="http://schemas.microsoft.com/office/drawing/2014/main" id="{20916126-549B-4714-98A5-0F6663F7C2F9}"/>
              </a:ext>
            </a:extLst>
          </p:cNvPr>
          <p:cNvSpPr/>
          <p:nvPr/>
        </p:nvSpPr>
        <p:spPr>
          <a:xfrm>
            <a:off x="3005399" y="2384425"/>
            <a:ext cx="3284537" cy="1692771"/>
          </a:xfrm>
          <a:prstGeom prst="rect">
            <a:avLst/>
          </a:prstGeom>
          <a:noFill/>
        </p:spPr>
        <p:txBody>
          <a:bodyPr wrap="square">
            <a:spAutoFit/>
          </a:bodyPr>
          <a:lstStyle/>
          <a:p>
            <a:pPr algn="ctr">
              <a:defRPr/>
            </a:pPr>
            <a:r>
              <a:rPr lang="en-US" sz="2600" spc="-120" dirty="0"/>
              <a:t>KULUTTAJAT OSTAVAT USEAMMIN SEKÄ </a:t>
            </a:r>
            <a:r>
              <a:rPr lang="en-US" sz="2600" spc="-120" dirty="0">
                <a:solidFill>
                  <a:srgbClr val="00BAFF"/>
                </a:solidFill>
              </a:rPr>
              <a:t>TIETOTURVAA ETTÄ YKSITYISYYDEN SUOJAA</a:t>
            </a:r>
            <a:endParaRPr lang="fi-FI" sz="2600" dirty="0">
              <a:solidFill>
                <a:srgbClr val="00BAFF"/>
              </a:solidFill>
            </a:endParaRPr>
          </a:p>
        </p:txBody>
      </p:sp>
      <p:sp>
        <p:nvSpPr>
          <p:cNvPr id="28" name="Title 7">
            <a:extLst>
              <a:ext uri="{FF2B5EF4-FFF2-40B4-BE49-F238E27FC236}">
                <a16:creationId xmlns:a16="http://schemas.microsoft.com/office/drawing/2014/main" id="{0E345DD0-D970-463E-9BA0-8DD770297BEE}"/>
              </a:ext>
            </a:extLst>
          </p:cNvPr>
          <p:cNvSpPr txBox="1">
            <a:spLocks/>
          </p:cNvSpPr>
          <p:nvPr/>
        </p:nvSpPr>
        <p:spPr>
          <a:xfrm>
            <a:off x="1168400" y="1006475"/>
            <a:ext cx="10147300" cy="722313"/>
          </a:xfrm>
          <a:prstGeom prst="rect">
            <a:avLst/>
          </a:prstGeom>
        </p:spPr>
        <p:txBody>
          <a:bodyPr anchor="b" anchorCtr="1"/>
          <a:lstStyle>
            <a:lvl1pPr algn="ctr" rtl="0" eaLnBrk="0" fontAlgn="base" hangingPunct="0">
              <a:lnSpc>
                <a:spcPct val="65000"/>
              </a:lnSpc>
              <a:spcBef>
                <a:spcPct val="0"/>
              </a:spcBef>
              <a:spcAft>
                <a:spcPct val="0"/>
              </a:spcAft>
              <a:defRPr sz="7200" b="0" i="0" kern="1200" cap="all" spc="-150" baseline="0">
                <a:solidFill>
                  <a:srgbClr val="FF3334"/>
                </a:solidFill>
                <a:latin typeface="FSecure Office" charset="0"/>
                <a:ea typeface="+mj-ea"/>
                <a:cs typeface="+mj-cs"/>
              </a:defRPr>
            </a:lvl1pPr>
            <a:lvl2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2pPr>
            <a:lvl3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3pPr>
            <a:lvl4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4pPr>
            <a:lvl5pPr algn="ctr" rtl="0" eaLnBrk="0" fontAlgn="base" hangingPunct="0">
              <a:lnSpc>
                <a:spcPct val="65000"/>
              </a:lnSpc>
              <a:spcBef>
                <a:spcPct val="0"/>
              </a:spcBef>
              <a:spcAft>
                <a:spcPct val="0"/>
              </a:spcAft>
              <a:defRPr sz="7200" b="1">
                <a:solidFill>
                  <a:srgbClr val="FF3334"/>
                </a:solidFill>
                <a:latin typeface="FSecure Office" panose="02000000000000000000" pitchFamily="2" charset="0"/>
              </a:defRPr>
            </a:lvl5pPr>
            <a:lvl6pPr marL="457200" algn="ctr" rtl="0" fontAlgn="base">
              <a:lnSpc>
                <a:spcPct val="65000"/>
              </a:lnSpc>
              <a:spcBef>
                <a:spcPct val="0"/>
              </a:spcBef>
              <a:spcAft>
                <a:spcPct val="0"/>
              </a:spcAft>
              <a:defRPr sz="7200" b="1">
                <a:solidFill>
                  <a:srgbClr val="FF3334"/>
                </a:solidFill>
                <a:latin typeface="FSecure Office" panose="02000000000000000000" pitchFamily="2" charset="0"/>
              </a:defRPr>
            </a:lvl6pPr>
            <a:lvl7pPr marL="914400" algn="ctr" rtl="0" fontAlgn="base">
              <a:lnSpc>
                <a:spcPct val="65000"/>
              </a:lnSpc>
              <a:spcBef>
                <a:spcPct val="0"/>
              </a:spcBef>
              <a:spcAft>
                <a:spcPct val="0"/>
              </a:spcAft>
              <a:defRPr sz="7200" b="1">
                <a:solidFill>
                  <a:srgbClr val="FF3334"/>
                </a:solidFill>
                <a:latin typeface="FSecure Office" panose="02000000000000000000" pitchFamily="2" charset="0"/>
              </a:defRPr>
            </a:lvl7pPr>
            <a:lvl8pPr marL="1371600" algn="ctr" rtl="0" fontAlgn="base">
              <a:lnSpc>
                <a:spcPct val="65000"/>
              </a:lnSpc>
              <a:spcBef>
                <a:spcPct val="0"/>
              </a:spcBef>
              <a:spcAft>
                <a:spcPct val="0"/>
              </a:spcAft>
              <a:defRPr sz="7200" b="1">
                <a:solidFill>
                  <a:srgbClr val="FF3334"/>
                </a:solidFill>
                <a:latin typeface="FSecure Office" panose="02000000000000000000" pitchFamily="2" charset="0"/>
              </a:defRPr>
            </a:lvl8pPr>
            <a:lvl9pPr marL="1828800" algn="ctr" rtl="0" fontAlgn="base">
              <a:lnSpc>
                <a:spcPct val="65000"/>
              </a:lnSpc>
              <a:spcBef>
                <a:spcPct val="0"/>
              </a:spcBef>
              <a:spcAft>
                <a:spcPct val="0"/>
              </a:spcAft>
              <a:defRPr sz="7200" b="1">
                <a:solidFill>
                  <a:srgbClr val="FF3334"/>
                </a:solidFill>
                <a:latin typeface="FSecure Office" panose="02000000000000000000" pitchFamily="2" charset="0"/>
              </a:defRPr>
            </a:lvl9pPr>
          </a:lstStyle>
          <a:p>
            <a:pPr eaLnBrk="1" fontAlgn="auto" hangingPunct="1">
              <a:lnSpc>
                <a:spcPct val="70000"/>
              </a:lnSpc>
              <a:spcAft>
                <a:spcPts val="0"/>
              </a:spcAft>
              <a:defRPr/>
            </a:pPr>
            <a:r>
              <a:rPr lang="en-US" sz="4400" dirty="0">
                <a:solidFill>
                  <a:schemeClr val="tx1"/>
                </a:solidFill>
                <a:latin typeface="+mn-lt"/>
              </a:rPr>
              <a:t>VAKAA KEHITYS JATKUI KULUTTAJATIETOTURVASSA</a:t>
            </a:r>
          </a:p>
        </p:txBody>
      </p:sp>
      <p:cxnSp>
        <p:nvCxnSpPr>
          <p:cNvPr id="47" name="Straight Connector 46">
            <a:extLst>
              <a:ext uri="{FF2B5EF4-FFF2-40B4-BE49-F238E27FC236}">
                <a16:creationId xmlns:a16="http://schemas.microsoft.com/office/drawing/2014/main" id="{ADEB0688-C402-47D0-8F2A-B168D51D0A44}"/>
              </a:ext>
            </a:extLst>
          </p:cNvPr>
          <p:cNvCxnSpPr>
            <a:cxnSpLocks/>
          </p:cNvCxnSpPr>
          <p:nvPr/>
        </p:nvCxnSpPr>
        <p:spPr>
          <a:xfrm>
            <a:off x="-101600" y="5829300"/>
            <a:ext cx="122967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C4958B-818A-4197-85D4-DF6C6FA83C2D}"/>
              </a:ext>
            </a:extLst>
          </p:cNvPr>
          <p:cNvCxnSpPr>
            <a:cxnSpLocks/>
          </p:cNvCxnSpPr>
          <p:nvPr/>
        </p:nvCxnSpPr>
        <p:spPr>
          <a:xfrm flipV="1">
            <a:off x="1598613" y="5372100"/>
            <a:ext cx="0" cy="45720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9336EB-A2B6-4496-8ECF-949D582B734A}"/>
              </a:ext>
            </a:extLst>
          </p:cNvPr>
          <p:cNvCxnSpPr>
            <a:cxnSpLocks/>
          </p:cNvCxnSpPr>
          <p:nvPr/>
        </p:nvCxnSpPr>
        <p:spPr>
          <a:xfrm flipV="1">
            <a:off x="4585822" y="4874004"/>
            <a:ext cx="0" cy="942597"/>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12237F-CB78-4D82-BF0C-F1B52B72ED18}"/>
              </a:ext>
            </a:extLst>
          </p:cNvPr>
          <p:cNvCxnSpPr>
            <a:cxnSpLocks/>
          </p:cNvCxnSpPr>
          <p:nvPr/>
        </p:nvCxnSpPr>
        <p:spPr>
          <a:xfrm flipV="1">
            <a:off x="7670800" y="5143500"/>
            <a:ext cx="0" cy="68580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01C2BD5-A68E-4A2E-97D5-FADEAB8C4FE3}"/>
              </a:ext>
            </a:extLst>
          </p:cNvPr>
          <p:cNvSpPr/>
          <p:nvPr/>
        </p:nvSpPr>
        <p:spPr>
          <a:xfrm>
            <a:off x="6432550" y="2390775"/>
            <a:ext cx="2398713" cy="1692771"/>
          </a:xfrm>
          <a:prstGeom prst="rect">
            <a:avLst/>
          </a:prstGeom>
          <a:noFill/>
        </p:spPr>
        <p:txBody>
          <a:bodyPr>
            <a:spAutoFit/>
          </a:bodyPr>
          <a:lstStyle/>
          <a:p>
            <a:pPr algn="ctr">
              <a:defRPr/>
            </a:pPr>
            <a:r>
              <a:rPr lang="en-US" sz="2600" spc="-120" dirty="0">
                <a:solidFill>
                  <a:schemeClr val="accent2"/>
                </a:solidFill>
              </a:rPr>
              <a:t>OPERAATTORI-KANAVAN </a:t>
            </a:r>
            <a:br>
              <a:rPr lang="en-US" sz="2600" spc="-120" dirty="0">
                <a:solidFill>
                  <a:schemeClr val="accent2"/>
                </a:solidFill>
              </a:rPr>
            </a:br>
            <a:r>
              <a:rPr lang="en-US" sz="2600" spc="-120" dirty="0"/>
              <a:t>PYSYMINEN VAKAANA</a:t>
            </a:r>
            <a:endParaRPr lang="fi-FI" sz="2600" dirty="0"/>
          </a:p>
        </p:txBody>
      </p:sp>
      <p:sp>
        <p:nvSpPr>
          <p:cNvPr id="21" name="Oval 20">
            <a:extLst>
              <a:ext uri="{FF2B5EF4-FFF2-40B4-BE49-F238E27FC236}">
                <a16:creationId xmlns:a16="http://schemas.microsoft.com/office/drawing/2014/main" id="{191B2FE9-09C8-474D-B7AD-DA0269E56EE1}"/>
              </a:ext>
            </a:extLst>
          </p:cNvPr>
          <p:cNvSpPr/>
          <p:nvPr/>
        </p:nvSpPr>
        <p:spPr>
          <a:xfrm>
            <a:off x="5578475" y="5614988"/>
            <a:ext cx="1093788" cy="4286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2017</a:t>
            </a:r>
          </a:p>
        </p:txBody>
      </p:sp>
      <p:sp>
        <p:nvSpPr>
          <p:cNvPr id="23" name="TextBox 22">
            <a:extLst>
              <a:ext uri="{FF2B5EF4-FFF2-40B4-BE49-F238E27FC236}">
                <a16:creationId xmlns:a16="http://schemas.microsoft.com/office/drawing/2014/main" id="{318CF370-460B-4E95-919B-31F607AAAC40}"/>
              </a:ext>
            </a:extLst>
          </p:cNvPr>
          <p:cNvSpPr txBox="1"/>
          <p:nvPr/>
        </p:nvSpPr>
        <p:spPr>
          <a:xfrm>
            <a:off x="9374188" y="4238625"/>
            <a:ext cx="2290762" cy="798680"/>
          </a:xfrm>
          <a:prstGeom prst="rect">
            <a:avLst/>
          </a:prstGeom>
          <a:noFill/>
        </p:spPr>
        <p:txBody>
          <a:bodyPr>
            <a:spAutoFit/>
          </a:bodyPr>
          <a:lstStyle/>
          <a:p>
            <a:pPr algn="ctr">
              <a:lnSpc>
                <a:spcPct val="85000"/>
              </a:lnSpc>
              <a:defRPr/>
            </a:pPr>
            <a:r>
              <a:rPr lang="en-US" i="1" spc="-120" dirty="0" err="1"/>
              <a:t>Operaattorit</a:t>
            </a:r>
            <a:r>
              <a:rPr lang="en-US" i="1" spc="-120" dirty="0"/>
              <a:t> </a:t>
            </a:r>
            <a:r>
              <a:rPr lang="en-US" i="1" spc="-120" dirty="0" err="1"/>
              <a:t>kiinnostuneita</a:t>
            </a:r>
            <a:r>
              <a:rPr lang="en-US" i="1" spc="-120" dirty="0"/>
              <a:t> </a:t>
            </a:r>
            <a:r>
              <a:rPr lang="en-US" i="1" spc="-120" dirty="0" err="1"/>
              <a:t>kotien</a:t>
            </a:r>
            <a:r>
              <a:rPr lang="en-US" i="1" spc="-120" dirty="0"/>
              <a:t> </a:t>
            </a:r>
            <a:r>
              <a:rPr lang="en-US" i="1" spc="-120" dirty="0" err="1"/>
              <a:t>verkkoon</a:t>
            </a:r>
            <a:r>
              <a:rPr lang="en-US" i="1" spc="-120" dirty="0"/>
              <a:t> </a:t>
            </a:r>
            <a:r>
              <a:rPr lang="en-US" i="1" spc="-120" dirty="0" err="1"/>
              <a:t>kytkettyjen</a:t>
            </a:r>
            <a:r>
              <a:rPr lang="en-US" i="1" spc="-120" dirty="0"/>
              <a:t> </a:t>
            </a:r>
            <a:r>
              <a:rPr lang="en-US" i="1" spc="-120" dirty="0" err="1"/>
              <a:t>laitteiden</a:t>
            </a:r>
            <a:r>
              <a:rPr lang="en-US" i="1" spc="-120" dirty="0"/>
              <a:t> </a:t>
            </a:r>
            <a:r>
              <a:rPr lang="en-US" i="1" spc="-120" dirty="0" err="1"/>
              <a:t>tietoturvasta</a:t>
            </a:r>
            <a:endParaRPr lang="fi-FI" i="1" spc="-120" dirty="0"/>
          </a:p>
        </p:txBody>
      </p:sp>
      <p:cxnSp>
        <p:nvCxnSpPr>
          <p:cNvPr id="24" name="Straight Connector 23">
            <a:extLst>
              <a:ext uri="{FF2B5EF4-FFF2-40B4-BE49-F238E27FC236}">
                <a16:creationId xmlns:a16="http://schemas.microsoft.com/office/drawing/2014/main" id="{877A55B2-DC4A-40CE-BF59-DA47159A0908}"/>
              </a:ext>
            </a:extLst>
          </p:cNvPr>
          <p:cNvCxnSpPr>
            <a:cxnSpLocks/>
          </p:cNvCxnSpPr>
          <p:nvPr/>
        </p:nvCxnSpPr>
        <p:spPr>
          <a:xfrm flipV="1">
            <a:off x="10404475" y="5143500"/>
            <a:ext cx="0" cy="68580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0BBE691-0E80-448C-9B0B-85446C5EBEB8}"/>
              </a:ext>
            </a:extLst>
          </p:cNvPr>
          <p:cNvSpPr/>
          <p:nvPr/>
        </p:nvSpPr>
        <p:spPr>
          <a:xfrm>
            <a:off x="9166225" y="2390775"/>
            <a:ext cx="2398713" cy="1692771"/>
          </a:xfrm>
          <a:prstGeom prst="rect">
            <a:avLst/>
          </a:prstGeom>
          <a:noFill/>
        </p:spPr>
        <p:txBody>
          <a:bodyPr>
            <a:spAutoFit/>
          </a:bodyPr>
          <a:lstStyle/>
          <a:p>
            <a:pPr algn="ctr">
              <a:defRPr/>
            </a:pPr>
            <a:r>
              <a:rPr lang="en-US" sz="2600" spc="-120" dirty="0"/>
              <a:t>SENSE-OHJELMISTON </a:t>
            </a:r>
            <a:r>
              <a:rPr lang="en-US" sz="2600" spc="-120" dirty="0">
                <a:solidFill>
                  <a:schemeClr val="accent2"/>
                </a:solidFill>
              </a:rPr>
              <a:t>LISENSOINTI </a:t>
            </a:r>
            <a:r>
              <a:rPr lang="en-US" sz="2600" spc="-120" dirty="0"/>
              <a:t>UUSI MAHDOLLISUUS</a:t>
            </a:r>
            <a:endParaRPr lang="fi-FI" sz="2600" dirty="0"/>
          </a:p>
        </p:txBody>
      </p:sp>
      <p:sp>
        <p:nvSpPr>
          <p:cNvPr id="2" name="Footer Placeholder 1">
            <a:extLst>
              <a:ext uri="{FF2B5EF4-FFF2-40B4-BE49-F238E27FC236}">
                <a16:creationId xmlns:a16="http://schemas.microsoft.com/office/drawing/2014/main" id="{B67855E0-7C4E-41AA-A4AC-8268C072079E}"/>
              </a:ext>
            </a:extLst>
          </p:cNvPr>
          <p:cNvSpPr>
            <a:spLocks noGrp="1"/>
          </p:cNvSpPr>
          <p:nvPr>
            <p:ph type="ftr" sz="quarter" idx="11"/>
          </p:nvPr>
        </p:nvSpPr>
        <p:spPr/>
        <p:txBody>
          <a:bodyPr/>
          <a:lstStyle/>
          <a:p>
            <a:r>
              <a:rPr lang="en-US"/>
              <a:t>© F-Securen 30. yhtiökokous (2018)</a:t>
            </a:r>
            <a:endParaRPr lang="en-GB" dirty="0"/>
          </a:p>
        </p:txBody>
      </p:sp>
      <p:sp>
        <p:nvSpPr>
          <p:cNvPr id="3" name="Slide Number Placeholder 2">
            <a:extLst>
              <a:ext uri="{FF2B5EF4-FFF2-40B4-BE49-F238E27FC236}">
                <a16:creationId xmlns:a16="http://schemas.microsoft.com/office/drawing/2014/main" id="{F65B6596-6AD2-441B-8E20-4B16566104CC}"/>
              </a:ext>
            </a:extLst>
          </p:cNvPr>
          <p:cNvSpPr>
            <a:spLocks noGrp="1"/>
          </p:cNvSpPr>
          <p:nvPr>
            <p:ph type="sldNum" sz="quarter" idx="12"/>
          </p:nvPr>
        </p:nvSpPr>
        <p:spPr/>
        <p:txBody>
          <a:bodyPr/>
          <a:lstStyle/>
          <a:p>
            <a:fld id="{7F38D28D-79A6-4EC7-ADA6-1F74D6C7DECE}" type="slidenum">
              <a:rPr lang="en-GB" smtClean="0"/>
              <a:t>24</a:t>
            </a:fld>
            <a:endParaRPr lang="en-GB"/>
          </a:p>
        </p:txBody>
      </p:sp>
    </p:spTree>
    <p:extLst>
      <p:ext uri="{BB962C8B-B14F-4D97-AF65-F5344CB8AC3E}">
        <p14:creationId xmlns:p14="http://schemas.microsoft.com/office/powerpoint/2010/main" val="10316608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552130" y="4637542"/>
            <a:ext cx="7607869" cy="0"/>
          </a:xfrm>
          <a:prstGeom prst="line">
            <a:avLst/>
          </a:prstGeom>
          <a:ln w="3175">
            <a:solidFill>
              <a:srgbClr val="FF3334"/>
            </a:solidFill>
            <a:prstDash val="dash"/>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69963" y="2269643"/>
            <a:ext cx="4071937" cy="4692650"/>
          </a:xfrm>
          <a:prstGeom prst="roundRect">
            <a:avLst>
              <a:gd name="adj" fmla="val 4158"/>
            </a:avLst>
          </a:prstGeom>
          <a:no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lIns="43200" tIns="43200" rIns="43200" bIns="43200" anchor="ctr"/>
          <a:lstStyle/>
          <a:p>
            <a:pPr eaLnBrk="1" fontAlgn="auto" hangingPunct="1">
              <a:spcBef>
                <a:spcPct val="50000"/>
              </a:spcBef>
              <a:spcAft>
                <a:spcPts val="0"/>
              </a:spcAft>
              <a:defRPr/>
            </a:pPr>
            <a:endParaRPr lang="en-US" sz="1600">
              <a:solidFill>
                <a:schemeClr val="tx1"/>
              </a:solidFill>
            </a:endParaRPr>
          </a:p>
        </p:txBody>
      </p:sp>
      <p:sp>
        <p:nvSpPr>
          <p:cNvPr id="15" name="Rounded Rectangle 14"/>
          <p:cNvSpPr/>
          <p:nvPr/>
        </p:nvSpPr>
        <p:spPr bwMode="auto">
          <a:xfrm>
            <a:off x="6338888" y="2269643"/>
            <a:ext cx="4071937" cy="4692650"/>
          </a:xfrm>
          <a:prstGeom prst="roundRect">
            <a:avLst>
              <a:gd name="adj" fmla="val 4158"/>
            </a:avLst>
          </a:prstGeom>
          <a:no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lIns="43200" tIns="43200" rIns="43200" bIns="43200" anchor="ctr"/>
          <a:lstStyle/>
          <a:p>
            <a:pPr eaLnBrk="1" fontAlgn="auto" hangingPunct="1">
              <a:spcBef>
                <a:spcPct val="50000"/>
              </a:spcBef>
              <a:spcAft>
                <a:spcPts val="0"/>
              </a:spcAft>
              <a:defRPr/>
            </a:pPr>
            <a:endParaRPr lang="en-US" sz="1600">
              <a:solidFill>
                <a:schemeClr val="tx1"/>
              </a:solidFill>
            </a:endParaRPr>
          </a:p>
        </p:txBody>
      </p:sp>
      <p:sp>
        <p:nvSpPr>
          <p:cNvPr id="17" name="Title 1"/>
          <p:cNvSpPr>
            <a:spLocks noGrp="1"/>
          </p:cNvSpPr>
          <p:nvPr>
            <p:ph type="title"/>
          </p:nvPr>
        </p:nvSpPr>
        <p:spPr>
          <a:xfrm>
            <a:off x="418532" y="399421"/>
            <a:ext cx="11354936" cy="1325563"/>
          </a:xfrm>
        </p:spPr>
        <p:txBody>
          <a:bodyPr/>
          <a:lstStyle/>
          <a:p>
            <a:r>
              <a:rPr lang="en-US" sz="4800" dirty="0">
                <a:solidFill>
                  <a:schemeClr val="tx1"/>
                </a:solidFill>
                <a:latin typeface="+mj-lt"/>
              </a:rPr>
              <a:t>VAKAA RAHAVIRTA &amp; OSINKO</a:t>
            </a:r>
            <a:endParaRPr lang="fi-FI" sz="4800" b="0" dirty="0">
              <a:solidFill>
                <a:schemeClr val="tx1"/>
              </a:solidFill>
              <a:latin typeface="+mj-lt"/>
            </a:endParaRPr>
          </a:p>
        </p:txBody>
      </p:sp>
      <p:graphicFrame>
        <p:nvGraphicFramePr>
          <p:cNvPr id="20" name="Chart 19"/>
          <p:cNvGraphicFramePr/>
          <p:nvPr>
            <p:extLst>
              <p:ext uri="{D42A27DB-BD31-4B8C-83A1-F6EECF244321}">
                <p14:modId xmlns:p14="http://schemas.microsoft.com/office/powerpoint/2010/main" val="1117719722"/>
              </p:ext>
            </p:extLst>
          </p:nvPr>
        </p:nvGraphicFramePr>
        <p:xfrm>
          <a:off x="2032000" y="2018976"/>
          <a:ext cx="8128000" cy="422764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245765" y="3082129"/>
            <a:ext cx="506870" cy="307777"/>
          </a:xfrm>
          <a:prstGeom prst="rect">
            <a:avLst/>
          </a:prstGeom>
          <a:noFill/>
        </p:spPr>
        <p:txBody>
          <a:bodyPr wrap="none" rtlCol="0">
            <a:spAutoFit/>
          </a:bodyPr>
          <a:lstStyle/>
          <a:p>
            <a:r>
              <a:rPr lang="en-US" sz="1400" dirty="0"/>
              <a:t>61,3</a:t>
            </a:r>
            <a:endParaRPr lang="fi-FI" sz="1400" dirty="0"/>
          </a:p>
        </p:txBody>
      </p:sp>
      <p:sp>
        <p:nvSpPr>
          <p:cNvPr id="26" name="TextBox 25"/>
          <p:cNvSpPr txBox="1"/>
          <p:nvPr/>
        </p:nvSpPr>
        <p:spPr>
          <a:xfrm>
            <a:off x="4930089" y="2020477"/>
            <a:ext cx="506870" cy="307777"/>
          </a:xfrm>
          <a:prstGeom prst="rect">
            <a:avLst/>
          </a:prstGeom>
          <a:noFill/>
        </p:spPr>
        <p:txBody>
          <a:bodyPr wrap="none" rtlCol="0">
            <a:spAutoFit/>
          </a:bodyPr>
          <a:lstStyle/>
          <a:p>
            <a:r>
              <a:rPr lang="en-US" sz="1400" dirty="0"/>
              <a:t>94,3</a:t>
            </a:r>
            <a:endParaRPr lang="fi-FI" sz="1400" dirty="0"/>
          </a:p>
        </p:txBody>
      </p:sp>
      <p:sp>
        <p:nvSpPr>
          <p:cNvPr id="27" name="TextBox 26"/>
          <p:cNvSpPr txBox="1"/>
          <p:nvPr/>
        </p:nvSpPr>
        <p:spPr>
          <a:xfrm>
            <a:off x="6633497" y="2115754"/>
            <a:ext cx="513282" cy="307777"/>
          </a:xfrm>
          <a:prstGeom prst="rect">
            <a:avLst/>
          </a:prstGeom>
          <a:noFill/>
        </p:spPr>
        <p:txBody>
          <a:bodyPr wrap="none" rtlCol="0">
            <a:spAutoFit/>
          </a:bodyPr>
          <a:lstStyle/>
          <a:p>
            <a:r>
              <a:rPr lang="en-US" sz="1400" dirty="0"/>
              <a:t>92,7</a:t>
            </a:r>
            <a:endParaRPr lang="fi-FI" sz="1400" dirty="0"/>
          </a:p>
        </p:txBody>
      </p:sp>
      <p:sp>
        <p:nvSpPr>
          <p:cNvPr id="23" name="TextBox 22"/>
          <p:cNvSpPr txBox="1"/>
          <p:nvPr/>
        </p:nvSpPr>
        <p:spPr>
          <a:xfrm>
            <a:off x="4413768" y="4206581"/>
            <a:ext cx="1627065"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a:t>2015:</a:t>
            </a:r>
          </a:p>
          <a:p>
            <a:pPr marL="285750" indent="-285750">
              <a:buFont typeface="Wingdings" panose="05000000000000000000" pitchFamily="2" charset="2"/>
              <a:buChar char="§"/>
            </a:pPr>
            <a:r>
              <a:rPr lang="en-US" sz="1200" dirty="0" err="1"/>
              <a:t>Younitedin</a:t>
            </a:r>
            <a:r>
              <a:rPr lang="en-US" sz="1200" dirty="0"/>
              <a:t> </a:t>
            </a:r>
            <a:r>
              <a:rPr lang="en-US" sz="1200" dirty="0" err="1"/>
              <a:t>myynti</a:t>
            </a:r>
            <a:endParaRPr lang="en-US" sz="1200" dirty="0"/>
          </a:p>
          <a:p>
            <a:pPr marL="285750" indent="-285750">
              <a:buFont typeface="Wingdings" panose="05000000000000000000" pitchFamily="2" charset="2"/>
              <a:buChar char="§"/>
            </a:pPr>
            <a:r>
              <a:rPr lang="en-US" sz="1200" dirty="0" err="1"/>
              <a:t>nSensen</a:t>
            </a:r>
            <a:r>
              <a:rPr lang="en-US" sz="1200" dirty="0"/>
              <a:t> </a:t>
            </a:r>
            <a:r>
              <a:rPr lang="en-US" sz="1200" dirty="0" err="1"/>
              <a:t>yritysosto</a:t>
            </a:r>
            <a:endParaRPr lang="fi-FI" sz="1200" dirty="0"/>
          </a:p>
        </p:txBody>
      </p:sp>
      <p:sp>
        <p:nvSpPr>
          <p:cNvPr id="29" name="TextBox 28"/>
          <p:cNvSpPr txBox="1"/>
          <p:nvPr/>
        </p:nvSpPr>
        <p:spPr>
          <a:xfrm>
            <a:off x="9682946" y="1760105"/>
            <a:ext cx="1125629" cy="276999"/>
          </a:xfrm>
          <a:prstGeom prst="rect">
            <a:avLst/>
          </a:prstGeom>
          <a:noFill/>
        </p:spPr>
        <p:txBody>
          <a:bodyPr wrap="none" rtlCol="0">
            <a:spAutoFit/>
          </a:bodyPr>
          <a:lstStyle/>
          <a:p>
            <a:r>
              <a:rPr lang="en-US" sz="1200" dirty="0"/>
              <a:t>% </a:t>
            </a:r>
            <a:r>
              <a:rPr lang="en-US" sz="1200" dirty="0" err="1"/>
              <a:t>liikevaihdosta</a:t>
            </a:r>
            <a:endParaRPr lang="fi-FI" sz="1200" dirty="0"/>
          </a:p>
        </p:txBody>
      </p:sp>
      <p:sp>
        <p:nvSpPr>
          <p:cNvPr id="30" name="TextBox 29"/>
          <p:cNvSpPr txBox="1"/>
          <p:nvPr/>
        </p:nvSpPr>
        <p:spPr>
          <a:xfrm>
            <a:off x="2014327" y="1741977"/>
            <a:ext cx="663964" cy="276999"/>
          </a:xfrm>
          <a:prstGeom prst="rect">
            <a:avLst/>
          </a:prstGeom>
          <a:noFill/>
        </p:spPr>
        <p:txBody>
          <a:bodyPr wrap="none" rtlCol="0">
            <a:spAutoFit/>
          </a:bodyPr>
          <a:lstStyle/>
          <a:p>
            <a:r>
              <a:rPr lang="en-US" sz="1200" dirty="0" err="1"/>
              <a:t>Milj</a:t>
            </a:r>
            <a:r>
              <a:rPr lang="en-US" sz="1200" dirty="0"/>
              <a:t>. </a:t>
            </a:r>
            <a:r>
              <a:rPr lang="en-US" sz="1200" dirty="0" err="1"/>
              <a:t>eur</a:t>
            </a:r>
            <a:endParaRPr lang="fi-FI" sz="1200" dirty="0"/>
          </a:p>
        </p:txBody>
      </p:sp>
      <p:sp>
        <p:nvSpPr>
          <p:cNvPr id="4" name="TextBox 3"/>
          <p:cNvSpPr txBox="1"/>
          <p:nvPr/>
        </p:nvSpPr>
        <p:spPr>
          <a:xfrm>
            <a:off x="7674183" y="6295579"/>
            <a:ext cx="213520" cy="461665"/>
          </a:xfrm>
          <a:prstGeom prst="rect">
            <a:avLst/>
          </a:prstGeom>
          <a:noFill/>
        </p:spPr>
        <p:txBody>
          <a:bodyPr wrap="none" rtlCol="0">
            <a:spAutoFit/>
          </a:bodyPr>
          <a:lstStyle/>
          <a:p>
            <a:br>
              <a:rPr lang="en-US" sz="1200" dirty="0"/>
            </a:br>
            <a:r>
              <a:rPr lang="en-US" sz="1200" dirty="0"/>
              <a:t> </a:t>
            </a:r>
            <a:endParaRPr lang="fi-FI" sz="1200" dirty="0"/>
          </a:p>
        </p:txBody>
      </p:sp>
      <p:sp>
        <p:nvSpPr>
          <p:cNvPr id="8" name="TextBox 7"/>
          <p:cNvSpPr txBox="1"/>
          <p:nvPr/>
        </p:nvSpPr>
        <p:spPr>
          <a:xfrm>
            <a:off x="10179445" y="4439228"/>
            <a:ext cx="1635384" cy="369332"/>
          </a:xfrm>
          <a:prstGeom prst="rect">
            <a:avLst/>
          </a:prstGeom>
          <a:noFill/>
        </p:spPr>
        <p:txBody>
          <a:bodyPr wrap="none" rtlCol="0">
            <a:spAutoFit/>
          </a:bodyPr>
          <a:lstStyle/>
          <a:p>
            <a:r>
              <a:rPr lang="en-US" dirty="0" err="1"/>
              <a:t>Osinkopolitiikka</a:t>
            </a:r>
            <a:endParaRPr lang="fi-FI" dirty="0"/>
          </a:p>
        </p:txBody>
      </p:sp>
      <p:sp>
        <p:nvSpPr>
          <p:cNvPr id="16" name="TextBox 13"/>
          <p:cNvSpPr txBox="1"/>
          <p:nvPr/>
        </p:nvSpPr>
        <p:spPr>
          <a:xfrm>
            <a:off x="2596161" y="6226381"/>
            <a:ext cx="214033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a:t>
            </a:r>
            <a:r>
              <a:rPr lang="en-US" sz="1200" dirty="0" err="1"/>
              <a:t>Ehdotus</a:t>
            </a:r>
            <a:br>
              <a:rPr lang="en-US" sz="1200" dirty="0"/>
            </a:br>
            <a:r>
              <a:rPr lang="en-US" sz="1200" dirty="0"/>
              <a:t>** </a:t>
            </a:r>
            <a:r>
              <a:rPr lang="en-US" sz="1200" dirty="0" err="1"/>
              <a:t>Jatkuvat</a:t>
            </a:r>
            <a:r>
              <a:rPr lang="en-US" sz="1200" dirty="0"/>
              <a:t> ja </a:t>
            </a:r>
            <a:r>
              <a:rPr lang="en-US" sz="1200" dirty="0" err="1"/>
              <a:t>lopetetut</a:t>
            </a:r>
            <a:r>
              <a:rPr lang="en-US" sz="1200" dirty="0"/>
              <a:t> </a:t>
            </a:r>
            <a:r>
              <a:rPr lang="en-US" sz="1200" dirty="0" err="1"/>
              <a:t>toiminnot</a:t>
            </a:r>
            <a:endParaRPr lang="fi-FI" sz="1200" dirty="0"/>
          </a:p>
        </p:txBody>
      </p:sp>
      <p:sp>
        <p:nvSpPr>
          <p:cNvPr id="5" name="Slide Number Placeholder 4">
            <a:extLst>
              <a:ext uri="{FF2B5EF4-FFF2-40B4-BE49-F238E27FC236}">
                <a16:creationId xmlns:a16="http://schemas.microsoft.com/office/drawing/2014/main" id="{304A7BBB-7DD8-411E-91BE-BC2236A96705}"/>
              </a:ext>
            </a:extLst>
          </p:cNvPr>
          <p:cNvSpPr>
            <a:spLocks noGrp="1"/>
          </p:cNvSpPr>
          <p:nvPr>
            <p:ph type="sldNum" sz="quarter" idx="12"/>
          </p:nvPr>
        </p:nvSpPr>
        <p:spPr/>
        <p:txBody>
          <a:bodyPr/>
          <a:lstStyle/>
          <a:p>
            <a:fld id="{7F38D28D-79A6-4EC7-ADA6-1F74D6C7DECE}" type="slidenum">
              <a:rPr lang="en-GB" smtClean="0"/>
              <a:t>25</a:t>
            </a:fld>
            <a:endParaRPr lang="en-GB" dirty="0"/>
          </a:p>
        </p:txBody>
      </p:sp>
      <p:sp>
        <p:nvSpPr>
          <p:cNvPr id="18" name="TextBox 17">
            <a:extLst>
              <a:ext uri="{FF2B5EF4-FFF2-40B4-BE49-F238E27FC236}">
                <a16:creationId xmlns:a16="http://schemas.microsoft.com/office/drawing/2014/main" id="{B88F1C73-3892-4B3E-9F21-2DE4B45FB015}"/>
              </a:ext>
            </a:extLst>
          </p:cNvPr>
          <p:cNvSpPr txBox="1"/>
          <p:nvPr/>
        </p:nvSpPr>
        <p:spPr>
          <a:xfrm>
            <a:off x="8374856" y="2178979"/>
            <a:ext cx="506870" cy="307777"/>
          </a:xfrm>
          <a:prstGeom prst="rect">
            <a:avLst/>
          </a:prstGeom>
          <a:noFill/>
        </p:spPr>
        <p:txBody>
          <a:bodyPr wrap="none" rtlCol="0">
            <a:spAutoFit/>
          </a:bodyPr>
          <a:lstStyle/>
          <a:p>
            <a:r>
              <a:rPr lang="en-US" sz="1400" dirty="0"/>
              <a:t>90,2</a:t>
            </a:r>
            <a:endParaRPr lang="fi-FI" sz="1400" dirty="0"/>
          </a:p>
        </p:txBody>
      </p:sp>
    </p:spTree>
    <p:extLst>
      <p:ext uri="{BB962C8B-B14F-4D97-AF65-F5344CB8AC3E}">
        <p14:creationId xmlns:p14="http://schemas.microsoft.com/office/powerpoint/2010/main" val="1721690271"/>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a:extLst>
              <a:ext uri="{FF2B5EF4-FFF2-40B4-BE49-F238E27FC236}">
                <a16:creationId xmlns:a16="http://schemas.microsoft.com/office/drawing/2014/main" id="{65FDB04B-D387-40B6-94CF-4BC0C1D467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71532D8-EF15-4161-B541-43823C2F4D54}"/>
              </a:ext>
            </a:extLst>
          </p:cNvPr>
          <p:cNvSpPr/>
          <p:nvPr/>
        </p:nvSpPr>
        <p:spPr>
          <a:xfrm>
            <a:off x="5477231" y="2562225"/>
            <a:ext cx="4452982" cy="259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 name="Title 1">
            <a:extLst>
              <a:ext uri="{FF2B5EF4-FFF2-40B4-BE49-F238E27FC236}">
                <a16:creationId xmlns:a16="http://schemas.microsoft.com/office/drawing/2014/main" id="{34EF948B-B0F2-4EBE-B8A4-B10067391693}"/>
              </a:ext>
            </a:extLst>
          </p:cNvPr>
          <p:cNvSpPr>
            <a:spLocks noGrp="1"/>
          </p:cNvSpPr>
          <p:nvPr>
            <p:ph type="title"/>
          </p:nvPr>
        </p:nvSpPr>
        <p:spPr/>
        <p:txBody>
          <a:bodyPr/>
          <a:lstStyle/>
          <a:p>
            <a:pPr>
              <a:defRPr/>
            </a:pPr>
            <a:r>
              <a:rPr lang="en-US" sz="4400" dirty="0"/>
              <a:t>NÄKYMÄT VUODELLE 2018</a:t>
            </a:r>
            <a:endParaRPr lang="fi-FI" sz="4400" dirty="0"/>
          </a:p>
        </p:txBody>
      </p:sp>
      <p:sp>
        <p:nvSpPr>
          <p:cNvPr id="91142" name="Rectangle 4">
            <a:extLst>
              <a:ext uri="{FF2B5EF4-FFF2-40B4-BE49-F238E27FC236}">
                <a16:creationId xmlns:a16="http://schemas.microsoft.com/office/drawing/2014/main" id="{7A0D135B-A78C-4E38-9BDD-814C8878A21E}"/>
              </a:ext>
            </a:extLst>
          </p:cNvPr>
          <p:cNvSpPr>
            <a:spLocks noChangeArrowheads="1"/>
          </p:cNvSpPr>
          <p:nvPr/>
        </p:nvSpPr>
        <p:spPr bwMode="auto">
          <a:xfrm>
            <a:off x="5551398" y="2786063"/>
            <a:ext cx="4336085" cy="21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7000"/>
              </a:lnSpc>
              <a:spcBef>
                <a:spcPct val="0"/>
              </a:spcBef>
            </a:pPr>
            <a:r>
              <a:rPr lang="fi-FI" altLang="fi-FI" sz="1800" dirty="0">
                <a:solidFill>
                  <a:srgbClr val="FFFFFF"/>
                </a:solidFill>
                <a:ea typeface="Calibri" panose="020F0502020204030204" pitchFamily="34" charset="0"/>
                <a:cs typeface="Times New Roman" panose="02020603050405020304" pitchFamily="18" charset="0"/>
              </a:rPr>
              <a:t>Yritystietoturvan liikevaihdon odotetaan kasvavan yli 15% verrattuna vuoteen 2017</a:t>
            </a:r>
          </a:p>
          <a:p>
            <a:pPr>
              <a:lnSpc>
                <a:spcPct val="107000"/>
              </a:lnSpc>
              <a:spcBef>
                <a:spcPct val="0"/>
              </a:spcBef>
            </a:pPr>
            <a:r>
              <a:rPr lang="fi-FI" altLang="fi-FI" sz="1800" dirty="0">
                <a:solidFill>
                  <a:srgbClr val="FFFFFF"/>
                </a:solidFill>
                <a:ea typeface="Calibri" panose="020F0502020204030204" pitchFamily="34" charset="0"/>
                <a:cs typeface="Times New Roman" panose="02020603050405020304" pitchFamily="18" charset="0"/>
              </a:rPr>
              <a:t>Kuluttajatietoturvan liikevaihdon odotetaan pysyvän samalla tasolla kuin 2017</a:t>
            </a:r>
          </a:p>
          <a:p>
            <a:pPr>
              <a:lnSpc>
                <a:spcPct val="107000"/>
              </a:lnSpc>
              <a:spcBef>
                <a:spcPct val="0"/>
              </a:spcBef>
            </a:pPr>
            <a:r>
              <a:rPr lang="fi-FI" altLang="fi-FI" sz="1800" dirty="0">
                <a:solidFill>
                  <a:srgbClr val="FFFFFF"/>
                </a:solidFill>
                <a:ea typeface="Calibri" panose="020F0502020204030204" pitchFamily="34" charset="0"/>
                <a:cs typeface="Times New Roman" panose="02020603050405020304" pitchFamily="18" charset="0"/>
              </a:rPr>
              <a:t>Liikevoiton odotetaan olevan 8–12 miljoonaa euroa</a:t>
            </a:r>
            <a:endParaRPr lang="fi-FI" altLang="fi-FI"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1143" name="Rectangle 5">
            <a:extLst>
              <a:ext uri="{FF2B5EF4-FFF2-40B4-BE49-F238E27FC236}">
                <a16:creationId xmlns:a16="http://schemas.microsoft.com/office/drawing/2014/main" id="{8AFE3CF6-1EB7-479F-97C4-1626DA721340}"/>
              </a:ext>
            </a:extLst>
          </p:cNvPr>
          <p:cNvSpPr>
            <a:spLocks noChangeArrowheads="1"/>
          </p:cNvSpPr>
          <p:nvPr/>
        </p:nvSpPr>
        <p:spPr bwMode="auto">
          <a:xfrm>
            <a:off x="2209800" y="2786063"/>
            <a:ext cx="3148413" cy="21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7000"/>
              </a:lnSpc>
              <a:spcBef>
                <a:spcPct val="0"/>
              </a:spcBef>
              <a:buFontTx/>
              <a:buNone/>
            </a:pPr>
            <a:r>
              <a:rPr lang="fi-FI" altLang="fi-FI" sz="1800" i="1" dirty="0">
                <a:ea typeface="Calibri" panose="020F0502020204030204" pitchFamily="34" charset="0"/>
                <a:cs typeface="Times New Roman" panose="02020603050405020304" pitchFamily="18" charset="0"/>
              </a:rPr>
              <a:t>Yhtiö jatkaa investointeja yritystietoturvan kasvun tukemiseksi. Investoinnit kohdistuvat kyberturvallisuus-tuotteiden ja –palveluiden kehittämiseen sekä niiden myyntiin ja markkinointiin</a:t>
            </a:r>
            <a:endParaRPr lang="fi-FI" altLang="fi-FI" sz="1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DB86ABE-80B5-41B7-B399-7B537DA8D519}"/>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45889C7A-C94E-42F8-9685-23087375573B}"/>
              </a:ext>
            </a:extLst>
          </p:cNvPr>
          <p:cNvSpPr>
            <a:spLocks noGrp="1"/>
          </p:cNvSpPr>
          <p:nvPr>
            <p:ph type="sldNum" sz="quarter" idx="12"/>
          </p:nvPr>
        </p:nvSpPr>
        <p:spPr/>
        <p:txBody>
          <a:bodyPr/>
          <a:lstStyle/>
          <a:p>
            <a:fld id="{7F38D28D-79A6-4EC7-ADA6-1F74D6C7DECE}" type="slidenum">
              <a:rPr lang="en-GB" smtClean="0"/>
              <a:t>26</a:t>
            </a:fld>
            <a:endParaRPr lang="en-GB"/>
          </a:p>
        </p:txBody>
      </p:sp>
    </p:spTree>
    <p:extLst>
      <p:ext uri="{BB962C8B-B14F-4D97-AF65-F5344CB8AC3E}">
        <p14:creationId xmlns:p14="http://schemas.microsoft.com/office/powerpoint/2010/main" val="381477639"/>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a:extLst>
              <a:ext uri="{FF2B5EF4-FFF2-40B4-BE49-F238E27FC236}">
                <a16:creationId xmlns:a16="http://schemas.microsoft.com/office/drawing/2014/main" id="{D5BF7BB9-AC33-491A-942B-34982627A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CC852F6-29F5-4624-A321-D1C0D4577D6E}"/>
              </a:ext>
            </a:extLst>
          </p:cNvPr>
          <p:cNvSpPr/>
          <p:nvPr/>
        </p:nvSpPr>
        <p:spPr>
          <a:xfrm>
            <a:off x="2066925" y="2171700"/>
            <a:ext cx="8572500" cy="364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 name="Title 1">
            <a:extLst>
              <a:ext uri="{FF2B5EF4-FFF2-40B4-BE49-F238E27FC236}">
                <a16:creationId xmlns:a16="http://schemas.microsoft.com/office/drawing/2014/main" id="{BA5FF743-ED11-4650-B198-A6F6AABD0E80}"/>
              </a:ext>
            </a:extLst>
          </p:cNvPr>
          <p:cNvSpPr>
            <a:spLocks noGrp="1"/>
          </p:cNvSpPr>
          <p:nvPr>
            <p:ph type="title"/>
          </p:nvPr>
        </p:nvSpPr>
        <p:spPr/>
        <p:txBody>
          <a:bodyPr/>
          <a:lstStyle/>
          <a:p>
            <a:pPr>
              <a:defRPr/>
            </a:pPr>
            <a:r>
              <a:rPr lang="en-US" sz="4400" dirty="0"/>
              <a:t>NÄKYMÄT 2018-2021</a:t>
            </a:r>
            <a:endParaRPr lang="fi-FI" sz="4400" dirty="0"/>
          </a:p>
        </p:txBody>
      </p:sp>
      <p:sp>
        <p:nvSpPr>
          <p:cNvPr id="92165" name="Content Placeholder 2">
            <a:extLst>
              <a:ext uri="{FF2B5EF4-FFF2-40B4-BE49-F238E27FC236}">
                <a16:creationId xmlns:a16="http://schemas.microsoft.com/office/drawing/2014/main" id="{285A5B96-846E-461A-ACC7-61BE626D2187}"/>
              </a:ext>
            </a:extLst>
          </p:cNvPr>
          <p:cNvSpPr>
            <a:spLocks noGrp="1"/>
          </p:cNvSpPr>
          <p:nvPr>
            <p:ph idx="1"/>
          </p:nvPr>
        </p:nvSpPr>
        <p:spPr>
          <a:xfrm>
            <a:off x="2466974" y="2536825"/>
            <a:ext cx="7839253" cy="3819525"/>
          </a:xfrm>
        </p:spPr>
        <p:txBody>
          <a:bodyPr>
            <a:normAutofit/>
          </a:bodyPr>
          <a:lstStyle/>
          <a:p>
            <a:r>
              <a:rPr lang="fi-FI" altLang="fi-FI" sz="2000" dirty="0">
                <a:solidFill>
                  <a:schemeClr val="bg1"/>
                </a:solidFill>
                <a:latin typeface="FSecure Office" panose="02000000000000000000" pitchFamily="2" charset="0"/>
              </a:rPr>
              <a:t>Yhtiö ennakoi yritysten kyberturvallisuustuotteiden ja –palveluiden kysynnän vahvan kasvun jatkuvan. F-Secure hakee markkinaa nopeampaa kasvua, ja yritystietoturvan liikevaihdon odotetaan strategiaperiodin 2018-2021 aikana kasvavan yli 15% vuosittain. </a:t>
            </a:r>
          </a:p>
          <a:p>
            <a:r>
              <a:rPr lang="fi-FI" altLang="fi-FI" sz="2000" dirty="0">
                <a:solidFill>
                  <a:schemeClr val="bg1"/>
                </a:solidFill>
                <a:latin typeface="FSecure Office" panose="02000000000000000000" pitchFamily="2" charset="0"/>
              </a:rPr>
              <a:t>Liikevaihdon ennakoidun kasvun ja yhtiön skaalautuvan liiketoimintamallin odotetaan parantavan yhtiön kannattavuutta selvästi pitkällä aikavälillä.  Yhtiön hallitus ja johto pyrkivät jatkuvasti löytämään oikean tasapainon kasvuinvestointien ja kannattavuuden välillä optimoidakseen arvonluonnin osakkeenomistajille pitkällä aikavälillä.</a:t>
            </a:r>
            <a:endParaRPr lang="fi-FI" altLang="fi-FI" dirty="0">
              <a:solidFill>
                <a:schemeClr val="bg1"/>
              </a:solidFill>
              <a:latin typeface="FSecure Office" panose="02000000000000000000" pitchFamily="2" charset="0"/>
            </a:endParaRPr>
          </a:p>
        </p:txBody>
      </p:sp>
      <p:sp>
        <p:nvSpPr>
          <p:cNvPr id="3" name="Footer Placeholder 2">
            <a:extLst>
              <a:ext uri="{FF2B5EF4-FFF2-40B4-BE49-F238E27FC236}">
                <a16:creationId xmlns:a16="http://schemas.microsoft.com/office/drawing/2014/main" id="{F1C481A1-64BF-4311-B403-529C18EB9BF3}"/>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60E418C0-D527-44F6-AA67-63B05679AF1A}"/>
              </a:ext>
            </a:extLst>
          </p:cNvPr>
          <p:cNvSpPr>
            <a:spLocks noGrp="1"/>
          </p:cNvSpPr>
          <p:nvPr>
            <p:ph type="sldNum" sz="quarter" idx="12"/>
          </p:nvPr>
        </p:nvSpPr>
        <p:spPr/>
        <p:txBody>
          <a:bodyPr/>
          <a:lstStyle/>
          <a:p>
            <a:fld id="{7F38D28D-79A6-4EC7-ADA6-1F74D6C7DECE}" type="slidenum">
              <a:rPr lang="en-GB" smtClean="0"/>
              <a:t>27</a:t>
            </a:fld>
            <a:endParaRPr lang="en-GB"/>
          </a:p>
        </p:txBody>
      </p:sp>
    </p:spTree>
    <p:extLst>
      <p:ext uri="{BB962C8B-B14F-4D97-AF65-F5344CB8AC3E}">
        <p14:creationId xmlns:p14="http://schemas.microsoft.com/office/powerpoint/2010/main" val="257376622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066458-7B57-4578-A6DD-0A27F60B86EC}"/>
              </a:ext>
            </a:extLst>
          </p:cNvPr>
          <p:cNvPicPr>
            <a:picLocks noChangeAspect="1"/>
          </p:cNvPicPr>
          <p:nvPr/>
        </p:nvPicPr>
        <p:blipFill rotWithShape="1">
          <a:blip r:embed="rId2"/>
          <a:srcRect l="42327" t="26980" r="9501" b="20292"/>
          <a:stretch/>
        </p:blipFill>
        <p:spPr>
          <a:xfrm>
            <a:off x="1142508" y="1648364"/>
            <a:ext cx="9786597" cy="4236209"/>
          </a:xfrm>
          <a:prstGeom prst="rect">
            <a:avLst/>
          </a:prstGeom>
        </p:spPr>
      </p:pic>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9356" y="3216909"/>
            <a:ext cx="36000" cy="94843"/>
          </a:xfrm>
          <a:prstGeom prst="rect">
            <a:avLst/>
          </a:prstGeom>
        </p:spPr>
      </p:pic>
      <p:sp>
        <p:nvSpPr>
          <p:cNvPr id="6" name="Title 4"/>
          <p:cNvSpPr txBox="1">
            <a:spLocks/>
          </p:cNvSpPr>
          <p:nvPr/>
        </p:nvSpPr>
        <p:spPr>
          <a:xfrm>
            <a:off x="333829" y="285336"/>
            <a:ext cx="11524342" cy="858263"/>
          </a:xfrm>
          <a:prstGeom prst="rect">
            <a:avLst/>
          </a:prstGeom>
        </p:spPr>
        <p:txBody>
          <a:bodyPr vert="horz" lIns="91440" tIns="45720" rIns="91440" bIns="45720" rtlCol="0" anchor="ctr" anchorCtr="1">
            <a:noAutofit/>
          </a:bodyPr>
          <a:lstStyle>
            <a:lvl1pPr algn="ctr" defTabSz="914400" rtl="0" eaLnBrk="1" latinLnBrk="0" hangingPunct="1">
              <a:lnSpc>
                <a:spcPct val="70000"/>
              </a:lnSpc>
              <a:spcBef>
                <a:spcPct val="0"/>
              </a:spcBef>
              <a:buNone/>
              <a:defRPr sz="9600" b="1" kern="1200" spc="-150" baseline="0">
                <a:solidFill>
                  <a:schemeClr val="tx1"/>
                </a:solidFill>
                <a:latin typeface="+mj-lt"/>
                <a:ea typeface="+mj-ea"/>
                <a:cs typeface="+mj-cs"/>
              </a:defRPr>
            </a:lvl1pPr>
          </a:lstStyle>
          <a:p>
            <a:pPr>
              <a:lnSpc>
                <a:spcPct val="65000"/>
              </a:lnSpc>
            </a:pPr>
            <a:r>
              <a:rPr lang="fi-FI" sz="4800" b="0" dirty="0"/>
              <a:t>F-SECUREN OSAKEKURSSI</a:t>
            </a:r>
            <a:endParaRPr lang="en-US" sz="4800" b="0" dirty="0"/>
          </a:p>
        </p:txBody>
      </p:sp>
      <p:cxnSp>
        <p:nvCxnSpPr>
          <p:cNvPr id="29" name="Straight Connector 28"/>
          <p:cNvCxnSpPr>
            <a:cxnSpLocks/>
            <a:stCxn id="44" idx="3"/>
          </p:cNvCxnSpPr>
          <p:nvPr/>
        </p:nvCxnSpPr>
        <p:spPr>
          <a:xfrm>
            <a:off x="1407616" y="2019604"/>
            <a:ext cx="40064" cy="1556967"/>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367552" y="1575787"/>
            <a:ext cx="1699988" cy="443817"/>
            <a:chOff x="1154253" y="1257826"/>
            <a:chExt cx="1699988" cy="443817"/>
          </a:xfrm>
        </p:grpSpPr>
        <p:sp>
          <p:nvSpPr>
            <p:cNvPr id="42" name="Rectangle 41"/>
            <p:cNvSpPr/>
            <p:nvPr/>
          </p:nvSpPr>
          <p:spPr>
            <a:xfrm rot="5400000">
              <a:off x="1794873" y="697333"/>
              <a:ext cx="443817" cy="1564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205805" y="1330404"/>
              <a:ext cx="1648436" cy="336054"/>
            </a:xfrm>
            <a:prstGeom prst="rect">
              <a:avLst/>
            </a:prstGeom>
            <a:noFill/>
          </p:spPr>
          <p:txBody>
            <a:bodyPr wrap="square" rtlCol="0">
              <a:spAutoFit/>
            </a:bodyPr>
            <a:lstStyle/>
            <a:p>
              <a:pPr>
                <a:lnSpc>
                  <a:spcPct val="65000"/>
                </a:lnSpc>
              </a:pPr>
              <a:r>
                <a:rPr lang="fi-FI" sz="1200" dirty="0" err="1"/>
                <a:t>Younitedin</a:t>
              </a:r>
              <a:r>
                <a:rPr lang="fi-FI" sz="1200" dirty="0"/>
                <a:t> myynti </a:t>
              </a:r>
              <a:r>
                <a:rPr lang="fi-FI" sz="1200" dirty="0" err="1"/>
                <a:t>Synchronossille</a:t>
              </a:r>
              <a:endParaRPr lang="en-US" sz="1200" dirty="0"/>
            </a:p>
          </p:txBody>
        </p:sp>
        <p:sp>
          <p:nvSpPr>
            <p:cNvPr id="44" name="Rectangle 43"/>
            <p:cNvSpPr/>
            <p:nvPr/>
          </p:nvSpPr>
          <p:spPr>
            <a:xfrm rot="5400000" flipV="1">
              <a:off x="972408" y="1439671"/>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a:cxnSpLocks/>
          </p:cNvCxnSpPr>
          <p:nvPr/>
        </p:nvCxnSpPr>
        <p:spPr>
          <a:xfrm>
            <a:off x="2549652" y="2376917"/>
            <a:ext cx="1" cy="63954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rot="5400000">
            <a:off x="2994457" y="1689557"/>
            <a:ext cx="443817" cy="12557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655453" y="2172107"/>
            <a:ext cx="768159" cy="332399"/>
          </a:xfrm>
          <a:prstGeom prst="rect">
            <a:avLst/>
          </a:prstGeom>
          <a:noFill/>
        </p:spPr>
        <p:txBody>
          <a:bodyPr wrap="none" rtlCol="0">
            <a:spAutoFit/>
          </a:bodyPr>
          <a:lstStyle/>
          <a:p>
            <a:pPr>
              <a:lnSpc>
                <a:spcPct val="65000"/>
              </a:lnSpc>
            </a:pPr>
            <a:r>
              <a:rPr lang="fi-FI" sz="1200" dirty="0" err="1"/>
              <a:t>nSense</a:t>
            </a:r>
            <a:br>
              <a:rPr lang="fi-FI" sz="1200" dirty="0"/>
            </a:br>
            <a:r>
              <a:rPr lang="fi-FI" sz="1200" dirty="0"/>
              <a:t>yritysosto</a:t>
            </a:r>
            <a:endParaRPr lang="en-US" sz="1200" dirty="0"/>
          </a:p>
        </p:txBody>
      </p:sp>
      <p:sp>
        <p:nvSpPr>
          <p:cNvPr id="56" name="Rectangle 55"/>
          <p:cNvSpPr/>
          <p:nvPr/>
        </p:nvSpPr>
        <p:spPr>
          <a:xfrm rot="5400000" flipV="1">
            <a:off x="2326501" y="2277385"/>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cxnSpLocks/>
          </p:cNvCxnSpPr>
          <p:nvPr/>
        </p:nvCxnSpPr>
        <p:spPr>
          <a:xfrm>
            <a:off x="5676857" y="1703753"/>
            <a:ext cx="72806" cy="1513156"/>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rot="5400000">
            <a:off x="6042602" y="814062"/>
            <a:ext cx="443817" cy="1335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5596730" y="1342040"/>
            <a:ext cx="1415688" cy="332399"/>
          </a:xfrm>
          <a:prstGeom prst="rect">
            <a:avLst/>
          </a:prstGeom>
          <a:noFill/>
        </p:spPr>
        <p:txBody>
          <a:bodyPr wrap="square" rtlCol="0">
            <a:spAutoFit/>
          </a:bodyPr>
          <a:lstStyle/>
          <a:p>
            <a:pPr>
              <a:lnSpc>
                <a:spcPct val="65000"/>
              </a:lnSpc>
            </a:pPr>
            <a:r>
              <a:rPr lang="fi-FI" sz="1200" dirty="0"/>
              <a:t>Rapid </a:t>
            </a:r>
            <a:r>
              <a:rPr lang="fi-FI" sz="1200" dirty="0" err="1"/>
              <a:t>Detection</a:t>
            </a:r>
            <a:r>
              <a:rPr lang="fi-FI" sz="1200" dirty="0"/>
              <a:t> Service markkinoille</a:t>
            </a:r>
            <a:endParaRPr lang="en-US" sz="1200" dirty="0"/>
          </a:p>
        </p:txBody>
      </p:sp>
      <p:sp>
        <p:nvSpPr>
          <p:cNvPr id="67" name="Rectangle 66"/>
          <p:cNvSpPr/>
          <p:nvPr/>
        </p:nvSpPr>
        <p:spPr>
          <a:xfrm rot="5400000" flipV="1">
            <a:off x="5334758" y="1441781"/>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241075" y="6278153"/>
            <a:ext cx="155856" cy="138970"/>
          </a:xfrm>
          <a:prstGeom prst="rect">
            <a:avLst/>
          </a:prstGeom>
          <a:solidFill>
            <a:srgbClr val="FF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11894" y="6278153"/>
            <a:ext cx="155856" cy="138970"/>
          </a:xfrm>
          <a:prstGeom prst="rect">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396931" y="6230993"/>
            <a:ext cx="1495231" cy="252377"/>
          </a:xfrm>
          <a:prstGeom prst="rect">
            <a:avLst/>
          </a:prstGeom>
          <a:noFill/>
        </p:spPr>
        <p:txBody>
          <a:bodyPr wrap="square" rtlCol="0">
            <a:spAutoFit/>
          </a:bodyPr>
          <a:lstStyle/>
          <a:p>
            <a:pPr>
              <a:lnSpc>
                <a:spcPct val="65000"/>
              </a:lnSpc>
            </a:pPr>
            <a:r>
              <a:rPr lang="fi-FI" sz="1600" dirty="0"/>
              <a:t>F-Secure</a:t>
            </a:r>
            <a:endParaRPr lang="en-US" sz="1600" dirty="0"/>
          </a:p>
        </p:txBody>
      </p:sp>
      <p:sp>
        <p:nvSpPr>
          <p:cNvPr id="80" name="TextBox 79"/>
          <p:cNvSpPr txBox="1"/>
          <p:nvPr/>
        </p:nvSpPr>
        <p:spPr>
          <a:xfrm>
            <a:off x="6053946" y="6230993"/>
            <a:ext cx="1495231" cy="252377"/>
          </a:xfrm>
          <a:prstGeom prst="rect">
            <a:avLst/>
          </a:prstGeom>
          <a:noFill/>
        </p:spPr>
        <p:txBody>
          <a:bodyPr wrap="square" rtlCol="0">
            <a:spAutoFit/>
          </a:bodyPr>
          <a:lstStyle/>
          <a:p>
            <a:pPr>
              <a:lnSpc>
                <a:spcPct val="65000"/>
              </a:lnSpc>
            </a:pPr>
            <a:r>
              <a:rPr lang="fi-FI" sz="1600" dirty="0"/>
              <a:t>Nasdaq Helsinki</a:t>
            </a:r>
            <a:endParaRPr lang="en-US" sz="1600" dirty="0"/>
          </a:p>
        </p:txBody>
      </p:sp>
      <p:cxnSp>
        <p:nvCxnSpPr>
          <p:cNvPr id="90" name="Straight Connector 89"/>
          <p:cNvCxnSpPr>
            <a:cxnSpLocks/>
            <a:stCxn id="97" idx="2"/>
          </p:cNvCxnSpPr>
          <p:nvPr/>
        </p:nvCxnSpPr>
        <p:spPr>
          <a:xfrm>
            <a:off x="7503007" y="1624736"/>
            <a:ext cx="64037" cy="116971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rot="5400000">
            <a:off x="7296679" y="1167944"/>
            <a:ext cx="443817" cy="627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7204688" y="1408715"/>
            <a:ext cx="596638" cy="216021"/>
          </a:xfrm>
          <a:prstGeom prst="rect">
            <a:avLst/>
          </a:prstGeom>
          <a:noFill/>
        </p:spPr>
        <p:txBody>
          <a:bodyPr wrap="none" rtlCol="0">
            <a:spAutoFit/>
          </a:bodyPr>
          <a:lstStyle/>
          <a:p>
            <a:pPr>
              <a:lnSpc>
                <a:spcPct val="65000"/>
              </a:lnSpc>
            </a:pPr>
            <a:r>
              <a:rPr lang="fi-FI" sz="1200" dirty="0"/>
              <a:t>Q4/16</a:t>
            </a:r>
            <a:endParaRPr lang="en-US" sz="1200" dirty="0"/>
          </a:p>
        </p:txBody>
      </p:sp>
      <p:sp>
        <p:nvSpPr>
          <p:cNvPr id="98" name="Rectangle 97"/>
          <p:cNvSpPr/>
          <p:nvPr/>
        </p:nvSpPr>
        <p:spPr>
          <a:xfrm rot="5400000" flipV="1">
            <a:off x="6942716" y="1441781"/>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09669" y="5114043"/>
            <a:ext cx="641522" cy="272382"/>
          </a:xfrm>
          <a:prstGeom prst="rect">
            <a:avLst/>
          </a:prstGeom>
          <a:noFill/>
        </p:spPr>
        <p:txBody>
          <a:bodyPr wrap="none" rtlCol="0">
            <a:spAutoFit/>
          </a:bodyPr>
          <a:lstStyle/>
          <a:p>
            <a:pPr>
              <a:lnSpc>
                <a:spcPct val="65000"/>
              </a:lnSpc>
            </a:pPr>
            <a:r>
              <a:rPr lang="fi-FI" sz="900" dirty="0"/>
              <a:t>Vaihto </a:t>
            </a:r>
            <a:br>
              <a:rPr lang="fi-FI" sz="900" dirty="0"/>
            </a:br>
            <a:r>
              <a:rPr lang="fi-FI" sz="900" dirty="0"/>
              <a:t>(osaketta)</a:t>
            </a:r>
            <a:endParaRPr lang="en-US" sz="900" dirty="0"/>
          </a:p>
        </p:txBody>
      </p:sp>
      <p:sp>
        <p:nvSpPr>
          <p:cNvPr id="64" name="TextBox 63"/>
          <p:cNvSpPr txBox="1"/>
          <p:nvPr/>
        </p:nvSpPr>
        <p:spPr>
          <a:xfrm>
            <a:off x="140023" y="1802166"/>
            <a:ext cx="720069" cy="272382"/>
          </a:xfrm>
          <a:prstGeom prst="rect">
            <a:avLst/>
          </a:prstGeom>
          <a:noFill/>
        </p:spPr>
        <p:txBody>
          <a:bodyPr wrap="none" rtlCol="0">
            <a:spAutoFit/>
          </a:bodyPr>
          <a:lstStyle/>
          <a:p>
            <a:pPr>
              <a:lnSpc>
                <a:spcPct val="65000"/>
              </a:lnSpc>
            </a:pPr>
            <a:r>
              <a:rPr lang="fi-FI" sz="900" dirty="0"/>
              <a:t>Osakekurssi</a:t>
            </a:r>
            <a:br>
              <a:rPr lang="fi-FI" sz="900" dirty="0"/>
            </a:br>
            <a:r>
              <a:rPr lang="fi-FI" sz="900" dirty="0"/>
              <a:t>(Eur)</a:t>
            </a:r>
            <a:endParaRPr lang="en-US" sz="900" dirty="0"/>
          </a:p>
        </p:txBody>
      </p:sp>
      <p:sp>
        <p:nvSpPr>
          <p:cNvPr id="68" name="TextBox 67"/>
          <p:cNvSpPr txBox="1"/>
          <p:nvPr/>
        </p:nvSpPr>
        <p:spPr>
          <a:xfrm>
            <a:off x="1012201" y="5763665"/>
            <a:ext cx="760143" cy="346249"/>
          </a:xfrm>
          <a:prstGeom prst="rect">
            <a:avLst/>
          </a:prstGeom>
          <a:noFill/>
        </p:spPr>
        <p:txBody>
          <a:bodyPr wrap="none" rtlCol="0">
            <a:spAutoFit/>
          </a:bodyPr>
          <a:lstStyle/>
          <a:p>
            <a:pPr algn="ctr">
              <a:lnSpc>
                <a:spcPct val="75000"/>
              </a:lnSpc>
            </a:pPr>
            <a:r>
              <a:rPr lang="fi-FI" sz="1100" dirty="0"/>
              <a:t>Tammikuu</a:t>
            </a:r>
            <a:br>
              <a:rPr lang="fi-FI" sz="1100" dirty="0"/>
            </a:br>
            <a:r>
              <a:rPr lang="fi-FI" sz="1100" dirty="0"/>
              <a:t>2015</a:t>
            </a:r>
            <a:endParaRPr lang="en-US" sz="1100" dirty="0"/>
          </a:p>
        </p:txBody>
      </p:sp>
      <p:sp>
        <p:nvSpPr>
          <p:cNvPr id="69" name="TextBox 68"/>
          <p:cNvSpPr txBox="1"/>
          <p:nvPr/>
        </p:nvSpPr>
        <p:spPr>
          <a:xfrm>
            <a:off x="3575017" y="5760748"/>
            <a:ext cx="760143" cy="346249"/>
          </a:xfrm>
          <a:prstGeom prst="rect">
            <a:avLst/>
          </a:prstGeom>
          <a:noFill/>
        </p:spPr>
        <p:txBody>
          <a:bodyPr wrap="none" rtlCol="0">
            <a:spAutoFit/>
          </a:bodyPr>
          <a:lstStyle/>
          <a:p>
            <a:pPr algn="ctr">
              <a:lnSpc>
                <a:spcPct val="75000"/>
              </a:lnSpc>
            </a:pPr>
            <a:r>
              <a:rPr lang="fi-FI" sz="1100" dirty="0"/>
              <a:t>Tammikuu</a:t>
            </a:r>
            <a:br>
              <a:rPr lang="fi-FI" sz="1100" dirty="0"/>
            </a:br>
            <a:r>
              <a:rPr lang="fi-FI" sz="1100" dirty="0"/>
              <a:t>2016</a:t>
            </a:r>
            <a:endParaRPr lang="en-US" sz="1100" dirty="0"/>
          </a:p>
        </p:txBody>
      </p:sp>
      <p:sp>
        <p:nvSpPr>
          <p:cNvPr id="72" name="TextBox 71"/>
          <p:cNvSpPr txBox="1"/>
          <p:nvPr/>
        </p:nvSpPr>
        <p:spPr>
          <a:xfrm>
            <a:off x="6355030" y="5754641"/>
            <a:ext cx="760144" cy="346249"/>
          </a:xfrm>
          <a:prstGeom prst="rect">
            <a:avLst/>
          </a:prstGeom>
          <a:noFill/>
        </p:spPr>
        <p:txBody>
          <a:bodyPr wrap="none" rtlCol="0">
            <a:spAutoFit/>
          </a:bodyPr>
          <a:lstStyle/>
          <a:p>
            <a:pPr algn="ctr">
              <a:lnSpc>
                <a:spcPct val="75000"/>
              </a:lnSpc>
            </a:pPr>
            <a:r>
              <a:rPr lang="fi-FI" sz="1100" dirty="0"/>
              <a:t>Tammikuu</a:t>
            </a:r>
            <a:br>
              <a:rPr lang="fi-FI" sz="1100" dirty="0"/>
            </a:br>
            <a:r>
              <a:rPr lang="fi-FI" sz="1100" dirty="0"/>
              <a:t>2017</a:t>
            </a:r>
            <a:endParaRPr lang="en-US" sz="1100" dirty="0"/>
          </a:p>
        </p:txBody>
      </p:sp>
      <p:sp>
        <p:nvSpPr>
          <p:cNvPr id="74" name="TextBox 73"/>
          <p:cNvSpPr txBox="1"/>
          <p:nvPr/>
        </p:nvSpPr>
        <p:spPr>
          <a:xfrm>
            <a:off x="9566955" y="5760748"/>
            <a:ext cx="760143" cy="346249"/>
          </a:xfrm>
          <a:prstGeom prst="rect">
            <a:avLst/>
          </a:prstGeom>
          <a:noFill/>
        </p:spPr>
        <p:txBody>
          <a:bodyPr wrap="none" rtlCol="0">
            <a:spAutoFit/>
          </a:bodyPr>
          <a:lstStyle/>
          <a:p>
            <a:pPr algn="ctr">
              <a:lnSpc>
                <a:spcPct val="75000"/>
              </a:lnSpc>
            </a:pPr>
            <a:r>
              <a:rPr lang="fi-FI" sz="1100" dirty="0"/>
              <a:t>Tammikuu</a:t>
            </a:r>
            <a:br>
              <a:rPr lang="fi-FI" sz="1100" dirty="0"/>
            </a:br>
            <a:r>
              <a:rPr lang="fi-FI" sz="1100" dirty="0"/>
              <a:t>2018</a:t>
            </a:r>
            <a:endParaRPr lang="en-US" sz="1100" dirty="0"/>
          </a:p>
        </p:txBody>
      </p:sp>
      <p:sp>
        <p:nvSpPr>
          <p:cNvPr id="5" name="TextBox 4"/>
          <p:cNvSpPr txBox="1"/>
          <p:nvPr/>
        </p:nvSpPr>
        <p:spPr>
          <a:xfrm>
            <a:off x="627496" y="4453308"/>
            <a:ext cx="439544" cy="261610"/>
          </a:xfrm>
          <a:prstGeom prst="rect">
            <a:avLst/>
          </a:prstGeom>
          <a:noFill/>
        </p:spPr>
        <p:txBody>
          <a:bodyPr wrap="none" rtlCol="0">
            <a:spAutoFit/>
          </a:bodyPr>
          <a:lstStyle/>
          <a:p>
            <a:r>
              <a:rPr lang="en-US" sz="1100" dirty="0"/>
              <a:t>1.00</a:t>
            </a:r>
            <a:endParaRPr lang="fi-FI" sz="1100" dirty="0"/>
          </a:p>
        </p:txBody>
      </p:sp>
      <p:sp>
        <p:nvSpPr>
          <p:cNvPr id="83" name="TextBox 82"/>
          <p:cNvSpPr txBox="1"/>
          <p:nvPr/>
        </p:nvSpPr>
        <p:spPr>
          <a:xfrm>
            <a:off x="627496" y="3661768"/>
            <a:ext cx="439544" cy="261610"/>
          </a:xfrm>
          <a:prstGeom prst="rect">
            <a:avLst/>
          </a:prstGeom>
          <a:noFill/>
        </p:spPr>
        <p:txBody>
          <a:bodyPr wrap="none" rtlCol="0">
            <a:spAutoFit/>
          </a:bodyPr>
          <a:lstStyle/>
          <a:p>
            <a:r>
              <a:rPr lang="en-US" sz="1100" dirty="0"/>
              <a:t>2.00</a:t>
            </a:r>
            <a:endParaRPr lang="fi-FI" sz="1100" dirty="0"/>
          </a:p>
        </p:txBody>
      </p:sp>
      <p:sp>
        <p:nvSpPr>
          <p:cNvPr id="84" name="TextBox 83"/>
          <p:cNvSpPr txBox="1"/>
          <p:nvPr/>
        </p:nvSpPr>
        <p:spPr>
          <a:xfrm>
            <a:off x="646678" y="2888038"/>
            <a:ext cx="439544" cy="261610"/>
          </a:xfrm>
          <a:prstGeom prst="rect">
            <a:avLst/>
          </a:prstGeom>
          <a:noFill/>
        </p:spPr>
        <p:txBody>
          <a:bodyPr wrap="none" rtlCol="0">
            <a:spAutoFit/>
          </a:bodyPr>
          <a:lstStyle/>
          <a:p>
            <a:r>
              <a:rPr lang="en-US" sz="1100" dirty="0"/>
              <a:t>3.00</a:t>
            </a:r>
            <a:endParaRPr lang="fi-FI" sz="1100" dirty="0"/>
          </a:p>
        </p:txBody>
      </p:sp>
      <p:sp>
        <p:nvSpPr>
          <p:cNvPr id="85" name="TextBox 84"/>
          <p:cNvSpPr txBox="1"/>
          <p:nvPr/>
        </p:nvSpPr>
        <p:spPr>
          <a:xfrm>
            <a:off x="648552" y="2115307"/>
            <a:ext cx="439544" cy="261610"/>
          </a:xfrm>
          <a:prstGeom prst="rect">
            <a:avLst/>
          </a:prstGeom>
          <a:noFill/>
        </p:spPr>
        <p:txBody>
          <a:bodyPr wrap="none" rtlCol="0">
            <a:spAutoFit/>
          </a:bodyPr>
          <a:lstStyle/>
          <a:p>
            <a:r>
              <a:rPr lang="en-US" sz="1100" dirty="0"/>
              <a:t>4.00</a:t>
            </a:r>
            <a:endParaRPr lang="fi-FI" sz="1100" dirty="0"/>
          </a:p>
        </p:txBody>
      </p:sp>
      <p:sp>
        <p:nvSpPr>
          <p:cNvPr id="89" name="TextBox 88"/>
          <p:cNvSpPr txBox="1"/>
          <p:nvPr/>
        </p:nvSpPr>
        <p:spPr>
          <a:xfrm>
            <a:off x="673983" y="5114043"/>
            <a:ext cx="393057" cy="261610"/>
          </a:xfrm>
          <a:prstGeom prst="rect">
            <a:avLst/>
          </a:prstGeom>
          <a:noFill/>
        </p:spPr>
        <p:txBody>
          <a:bodyPr wrap="none" rtlCol="0">
            <a:spAutoFit/>
          </a:bodyPr>
          <a:lstStyle/>
          <a:p>
            <a:pPr algn="r"/>
            <a:r>
              <a:rPr lang="en-US" sz="1100" dirty="0"/>
              <a:t>2 m</a:t>
            </a:r>
            <a:endParaRPr lang="fi-FI" sz="1100" dirty="0"/>
          </a:p>
        </p:txBody>
      </p:sp>
      <p:sp>
        <p:nvSpPr>
          <p:cNvPr id="58" name="TextBox 57"/>
          <p:cNvSpPr txBox="1"/>
          <p:nvPr/>
        </p:nvSpPr>
        <p:spPr>
          <a:xfrm>
            <a:off x="7235158" y="4330320"/>
            <a:ext cx="2815194" cy="332399"/>
          </a:xfrm>
          <a:prstGeom prst="rect">
            <a:avLst/>
          </a:prstGeom>
          <a:noFill/>
        </p:spPr>
        <p:txBody>
          <a:bodyPr wrap="none" rtlCol="0">
            <a:spAutoFit/>
          </a:bodyPr>
          <a:lstStyle/>
          <a:p>
            <a:pPr algn="ctr">
              <a:lnSpc>
                <a:spcPct val="65000"/>
              </a:lnSpc>
            </a:pPr>
            <a:r>
              <a:rPr lang="en-US" sz="1200" dirty="0" err="1"/>
              <a:t>Osakekurssin</a:t>
            </a:r>
            <a:r>
              <a:rPr lang="en-US" sz="1200" dirty="0"/>
              <a:t> </a:t>
            </a:r>
            <a:r>
              <a:rPr lang="en-US" sz="1200" dirty="0" err="1"/>
              <a:t>muutos</a:t>
            </a:r>
            <a:r>
              <a:rPr lang="en-US" sz="1200" dirty="0"/>
              <a:t> </a:t>
            </a:r>
            <a:r>
              <a:rPr lang="fi-FI" sz="1200" dirty="0"/>
              <a:t>1.-31.12.2017: </a:t>
            </a:r>
            <a:r>
              <a:rPr lang="fi-FI" sz="1200" b="1" dirty="0"/>
              <a:t>+11%</a:t>
            </a:r>
            <a:br>
              <a:rPr lang="fi-FI" sz="1200" b="1" dirty="0"/>
            </a:br>
            <a:endParaRPr lang="en-US" sz="1200" b="1" dirty="0"/>
          </a:p>
        </p:txBody>
      </p:sp>
      <p:sp>
        <p:nvSpPr>
          <p:cNvPr id="4" name="Slide Number Placeholder 3">
            <a:extLst>
              <a:ext uri="{FF2B5EF4-FFF2-40B4-BE49-F238E27FC236}">
                <a16:creationId xmlns:a16="http://schemas.microsoft.com/office/drawing/2014/main" id="{504C9E29-869E-43A7-BEE2-BB2B04FAADF3}"/>
              </a:ext>
            </a:extLst>
          </p:cNvPr>
          <p:cNvSpPr>
            <a:spLocks noGrp="1"/>
          </p:cNvSpPr>
          <p:nvPr>
            <p:ph type="sldNum" sz="quarter" idx="12"/>
          </p:nvPr>
        </p:nvSpPr>
        <p:spPr/>
        <p:txBody>
          <a:bodyPr/>
          <a:lstStyle/>
          <a:p>
            <a:fld id="{7F38D28D-79A6-4EC7-ADA6-1F74D6C7DECE}" type="slidenum">
              <a:rPr lang="en-GB" smtClean="0"/>
              <a:t>28</a:t>
            </a:fld>
            <a:endParaRPr lang="en-GB"/>
          </a:p>
        </p:txBody>
      </p:sp>
      <p:sp>
        <p:nvSpPr>
          <p:cNvPr id="8" name="Right Brace 7">
            <a:extLst>
              <a:ext uri="{FF2B5EF4-FFF2-40B4-BE49-F238E27FC236}">
                <a16:creationId xmlns:a16="http://schemas.microsoft.com/office/drawing/2014/main" id="{ADF64BA0-846E-445E-B22E-98B3D3FEC964}"/>
              </a:ext>
            </a:extLst>
          </p:cNvPr>
          <p:cNvSpPr/>
          <p:nvPr/>
        </p:nvSpPr>
        <p:spPr>
          <a:xfrm rot="5400000">
            <a:off x="8464364" y="2723748"/>
            <a:ext cx="197079" cy="28766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76" name="Straight Connector 75">
            <a:extLst>
              <a:ext uri="{FF2B5EF4-FFF2-40B4-BE49-F238E27FC236}">
                <a16:creationId xmlns:a16="http://schemas.microsoft.com/office/drawing/2014/main" id="{1258DFE3-BD30-49CD-B217-BA527B42370A}"/>
              </a:ext>
            </a:extLst>
          </p:cNvPr>
          <p:cNvCxnSpPr>
            <a:cxnSpLocks/>
            <a:stCxn id="86" idx="3"/>
          </p:cNvCxnSpPr>
          <p:nvPr/>
        </p:nvCxnSpPr>
        <p:spPr>
          <a:xfrm>
            <a:off x="8013013" y="1707551"/>
            <a:ext cx="99246" cy="83992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BA1CDF9-ECEE-4A74-BE9D-1423AE081C81}"/>
              </a:ext>
            </a:extLst>
          </p:cNvPr>
          <p:cNvSpPr/>
          <p:nvPr/>
        </p:nvSpPr>
        <p:spPr>
          <a:xfrm rot="5400000">
            <a:off x="8145067" y="1171742"/>
            <a:ext cx="443817" cy="627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72DCC14-B127-401D-A3EA-F247B784677C}"/>
              </a:ext>
            </a:extLst>
          </p:cNvPr>
          <p:cNvSpPr txBox="1"/>
          <p:nvPr/>
        </p:nvSpPr>
        <p:spPr>
          <a:xfrm>
            <a:off x="8053076" y="1412513"/>
            <a:ext cx="596638" cy="216021"/>
          </a:xfrm>
          <a:prstGeom prst="rect">
            <a:avLst/>
          </a:prstGeom>
          <a:noFill/>
        </p:spPr>
        <p:txBody>
          <a:bodyPr wrap="square" rtlCol="0">
            <a:spAutoFit/>
          </a:bodyPr>
          <a:lstStyle/>
          <a:p>
            <a:pPr>
              <a:lnSpc>
                <a:spcPct val="65000"/>
              </a:lnSpc>
            </a:pPr>
            <a:r>
              <a:rPr lang="fi-FI" sz="1200" dirty="0"/>
              <a:t>Q1/17</a:t>
            </a:r>
            <a:endParaRPr lang="en-US" sz="1200" dirty="0"/>
          </a:p>
        </p:txBody>
      </p:sp>
      <p:sp>
        <p:nvSpPr>
          <p:cNvPr id="86" name="Rectangle 85">
            <a:extLst>
              <a:ext uri="{FF2B5EF4-FFF2-40B4-BE49-F238E27FC236}">
                <a16:creationId xmlns:a16="http://schemas.microsoft.com/office/drawing/2014/main" id="{D9AAA06E-6974-461C-A83F-D98DC3DD87E1}"/>
              </a:ext>
            </a:extLst>
          </p:cNvPr>
          <p:cNvSpPr/>
          <p:nvPr/>
        </p:nvSpPr>
        <p:spPr>
          <a:xfrm rot="5400000" flipV="1">
            <a:off x="7791104" y="1445579"/>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7B97CFAD-E400-499F-8868-5C7FF0A35658}"/>
              </a:ext>
            </a:extLst>
          </p:cNvPr>
          <p:cNvCxnSpPr>
            <a:cxnSpLocks/>
          </p:cNvCxnSpPr>
          <p:nvPr/>
        </p:nvCxnSpPr>
        <p:spPr>
          <a:xfrm>
            <a:off x="8838047" y="1727381"/>
            <a:ext cx="138069" cy="444726"/>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F138042D-1FC4-4145-A77E-A784A7294B0D}"/>
              </a:ext>
            </a:extLst>
          </p:cNvPr>
          <p:cNvSpPr/>
          <p:nvPr/>
        </p:nvSpPr>
        <p:spPr>
          <a:xfrm rot="5400000">
            <a:off x="8946146" y="1176483"/>
            <a:ext cx="443817" cy="627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64E29F5F-9B43-4B79-938C-3A112101B41E}"/>
              </a:ext>
            </a:extLst>
          </p:cNvPr>
          <p:cNvSpPr txBox="1"/>
          <p:nvPr/>
        </p:nvSpPr>
        <p:spPr>
          <a:xfrm>
            <a:off x="8854155" y="1417254"/>
            <a:ext cx="596638" cy="216021"/>
          </a:xfrm>
          <a:prstGeom prst="rect">
            <a:avLst/>
          </a:prstGeom>
          <a:noFill/>
        </p:spPr>
        <p:txBody>
          <a:bodyPr wrap="none" rtlCol="0">
            <a:spAutoFit/>
          </a:bodyPr>
          <a:lstStyle/>
          <a:p>
            <a:pPr>
              <a:lnSpc>
                <a:spcPct val="65000"/>
              </a:lnSpc>
            </a:pPr>
            <a:r>
              <a:rPr lang="fi-FI" sz="1200" dirty="0"/>
              <a:t>Q2/17</a:t>
            </a:r>
            <a:endParaRPr lang="en-US" sz="1200" dirty="0"/>
          </a:p>
        </p:txBody>
      </p:sp>
      <p:sp>
        <p:nvSpPr>
          <p:cNvPr id="92" name="Rectangle 91">
            <a:extLst>
              <a:ext uri="{FF2B5EF4-FFF2-40B4-BE49-F238E27FC236}">
                <a16:creationId xmlns:a16="http://schemas.microsoft.com/office/drawing/2014/main" id="{6B1DA492-E921-4E75-82F7-06EBB202AFA8}"/>
              </a:ext>
            </a:extLst>
          </p:cNvPr>
          <p:cNvSpPr/>
          <p:nvPr/>
        </p:nvSpPr>
        <p:spPr>
          <a:xfrm rot="5400000" flipV="1">
            <a:off x="8592183" y="1450320"/>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B040A54F-42AE-49B5-BF5E-84E485A89F6F}"/>
              </a:ext>
            </a:extLst>
          </p:cNvPr>
          <p:cNvCxnSpPr>
            <a:cxnSpLocks/>
          </p:cNvCxnSpPr>
          <p:nvPr/>
        </p:nvCxnSpPr>
        <p:spPr>
          <a:xfrm flipH="1">
            <a:off x="9603528" y="1718476"/>
            <a:ext cx="25453" cy="13369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85CDE3C7-6BA9-4C66-B634-159478CC75D3}"/>
              </a:ext>
            </a:extLst>
          </p:cNvPr>
          <p:cNvSpPr/>
          <p:nvPr/>
        </p:nvSpPr>
        <p:spPr>
          <a:xfrm rot="5400000">
            <a:off x="9737080" y="1167578"/>
            <a:ext cx="443817" cy="627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252A9B5-D210-405E-9181-859D641CB974}"/>
              </a:ext>
            </a:extLst>
          </p:cNvPr>
          <p:cNvSpPr txBox="1"/>
          <p:nvPr/>
        </p:nvSpPr>
        <p:spPr>
          <a:xfrm>
            <a:off x="9645089" y="1408349"/>
            <a:ext cx="596638" cy="216021"/>
          </a:xfrm>
          <a:prstGeom prst="rect">
            <a:avLst/>
          </a:prstGeom>
          <a:noFill/>
        </p:spPr>
        <p:txBody>
          <a:bodyPr wrap="none" rtlCol="0">
            <a:spAutoFit/>
          </a:bodyPr>
          <a:lstStyle/>
          <a:p>
            <a:pPr>
              <a:lnSpc>
                <a:spcPct val="65000"/>
              </a:lnSpc>
            </a:pPr>
            <a:r>
              <a:rPr lang="fi-FI" sz="1200" dirty="0"/>
              <a:t>Q3/17</a:t>
            </a:r>
            <a:endParaRPr lang="en-US" sz="1200" dirty="0"/>
          </a:p>
        </p:txBody>
      </p:sp>
      <p:sp>
        <p:nvSpPr>
          <p:cNvPr id="106" name="Rectangle 105">
            <a:extLst>
              <a:ext uri="{FF2B5EF4-FFF2-40B4-BE49-F238E27FC236}">
                <a16:creationId xmlns:a16="http://schemas.microsoft.com/office/drawing/2014/main" id="{55EFF739-40D7-4348-82EC-7701CF6854CD}"/>
              </a:ext>
            </a:extLst>
          </p:cNvPr>
          <p:cNvSpPr/>
          <p:nvPr/>
        </p:nvSpPr>
        <p:spPr>
          <a:xfrm rot="5400000" flipV="1">
            <a:off x="9383117" y="1441415"/>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B3CAC1D9-214B-4A5A-9641-E02EBB57C4BB}"/>
              </a:ext>
            </a:extLst>
          </p:cNvPr>
          <p:cNvCxnSpPr>
            <a:cxnSpLocks/>
          </p:cNvCxnSpPr>
          <p:nvPr/>
        </p:nvCxnSpPr>
        <p:spPr>
          <a:xfrm flipH="1">
            <a:off x="10384979" y="1718476"/>
            <a:ext cx="64020" cy="59897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39F41075-8D1A-4A06-A54D-767A96D629CB}"/>
              </a:ext>
            </a:extLst>
          </p:cNvPr>
          <p:cNvSpPr/>
          <p:nvPr/>
        </p:nvSpPr>
        <p:spPr>
          <a:xfrm rot="5400000">
            <a:off x="10557097" y="1167578"/>
            <a:ext cx="443817" cy="627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21FD97BC-F50F-443F-9DAA-1D85461364B0}"/>
              </a:ext>
            </a:extLst>
          </p:cNvPr>
          <p:cNvSpPr txBox="1"/>
          <p:nvPr/>
        </p:nvSpPr>
        <p:spPr>
          <a:xfrm>
            <a:off x="10465106" y="1408349"/>
            <a:ext cx="596638" cy="216021"/>
          </a:xfrm>
          <a:prstGeom prst="rect">
            <a:avLst/>
          </a:prstGeom>
          <a:noFill/>
        </p:spPr>
        <p:txBody>
          <a:bodyPr wrap="none" rtlCol="0">
            <a:spAutoFit/>
          </a:bodyPr>
          <a:lstStyle/>
          <a:p>
            <a:pPr>
              <a:lnSpc>
                <a:spcPct val="65000"/>
              </a:lnSpc>
            </a:pPr>
            <a:r>
              <a:rPr lang="fi-FI" sz="1200" dirty="0"/>
              <a:t>Q4/17</a:t>
            </a:r>
            <a:endParaRPr lang="en-US" sz="1200" dirty="0"/>
          </a:p>
        </p:txBody>
      </p:sp>
      <p:sp>
        <p:nvSpPr>
          <p:cNvPr id="110" name="Rectangle 109">
            <a:extLst>
              <a:ext uri="{FF2B5EF4-FFF2-40B4-BE49-F238E27FC236}">
                <a16:creationId xmlns:a16="http://schemas.microsoft.com/office/drawing/2014/main" id="{5261D86F-70C4-4FA7-821F-B56A780E57E7}"/>
              </a:ext>
            </a:extLst>
          </p:cNvPr>
          <p:cNvSpPr/>
          <p:nvPr/>
        </p:nvSpPr>
        <p:spPr>
          <a:xfrm rot="5400000" flipV="1">
            <a:off x="10203134" y="1441415"/>
            <a:ext cx="443817" cy="80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1035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60000"/>
              </a:lnSpc>
            </a:pPr>
            <a:r>
              <a:rPr lang="fi-FI" sz="6600" b="0" dirty="0"/>
              <a:t>AT YOUR SIDE,</a:t>
            </a:r>
            <a:br>
              <a:rPr lang="fi-FI" sz="6600" b="0" dirty="0"/>
            </a:br>
            <a:r>
              <a:rPr lang="fi-FI" sz="6600" b="0" dirty="0"/>
              <a:t>WATCHING YOUR BACK.</a:t>
            </a:r>
            <a:endParaRPr lang="en-US" sz="4800" b="0" dirty="0"/>
          </a:p>
        </p:txBody>
      </p:sp>
      <p:sp>
        <p:nvSpPr>
          <p:cNvPr id="3" name="Footer Placeholder 2">
            <a:extLst>
              <a:ext uri="{FF2B5EF4-FFF2-40B4-BE49-F238E27FC236}">
                <a16:creationId xmlns:a16="http://schemas.microsoft.com/office/drawing/2014/main" id="{FBF09B18-B9BE-4607-8397-FCF9A14A5226}"/>
              </a:ext>
            </a:extLst>
          </p:cNvPr>
          <p:cNvSpPr>
            <a:spLocks noGrp="1"/>
          </p:cNvSpPr>
          <p:nvPr>
            <p:ph type="ftr" sz="quarter" idx="11"/>
          </p:nvPr>
        </p:nvSpPr>
        <p:spPr/>
        <p:txBody>
          <a:bodyPr/>
          <a:lstStyle/>
          <a:p>
            <a:r>
              <a:rPr lang="en-US"/>
              <a:t>© F-Securen 30. yhtiökokous (2018)</a:t>
            </a:r>
            <a:endParaRPr lang="en-GB" dirty="0"/>
          </a:p>
        </p:txBody>
      </p:sp>
      <p:sp>
        <p:nvSpPr>
          <p:cNvPr id="5" name="Slide Number Placeholder 4">
            <a:extLst>
              <a:ext uri="{FF2B5EF4-FFF2-40B4-BE49-F238E27FC236}">
                <a16:creationId xmlns:a16="http://schemas.microsoft.com/office/drawing/2014/main" id="{877CE39F-7CC0-4248-966F-7605D078E8B8}"/>
              </a:ext>
            </a:extLst>
          </p:cNvPr>
          <p:cNvSpPr>
            <a:spLocks noGrp="1"/>
          </p:cNvSpPr>
          <p:nvPr>
            <p:ph type="sldNum" sz="quarter" idx="12"/>
          </p:nvPr>
        </p:nvSpPr>
        <p:spPr/>
        <p:txBody>
          <a:bodyPr/>
          <a:lstStyle/>
          <a:p>
            <a:fld id="{7F38D28D-79A6-4EC7-ADA6-1F74D6C7DECE}" type="slidenum">
              <a:rPr lang="en-GB" smtClean="0"/>
              <a:t>29</a:t>
            </a:fld>
            <a:endParaRPr lang="en-GB"/>
          </a:p>
        </p:txBody>
      </p:sp>
    </p:spTree>
    <p:extLst>
      <p:ext uri="{BB962C8B-B14F-4D97-AF65-F5344CB8AC3E}">
        <p14:creationId xmlns:p14="http://schemas.microsoft.com/office/powerpoint/2010/main" val="222338198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00" y="163534"/>
            <a:ext cx="10680000" cy="1325563"/>
          </a:xfrm>
        </p:spPr>
        <p:txBody>
          <a:bodyPr/>
          <a:lstStyle/>
          <a:p>
            <a:pPr algn="l"/>
            <a:r>
              <a:rPr lang="en-US" sz="4800" dirty="0" err="1"/>
              <a:t>MegatrendIT</a:t>
            </a:r>
            <a:endParaRPr lang="en-US" sz="4800" dirty="0"/>
          </a:p>
        </p:txBody>
      </p:sp>
      <p:sp>
        <p:nvSpPr>
          <p:cNvPr id="11" name="Rectangle 10">
            <a:extLst>
              <a:ext uri="{FF2B5EF4-FFF2-40B4-BE49-F238E27FC236}">
                <a16:creationId xmlns:a16="http://schemas.microsoft.com/office/drawing/2014/main" id="{0216675D-7E66-4D4B-A5C8-7B9D531E6C16}"/>
              </a:ext>
            </a:extLst>
          </p:cNvPr>
          <p:cNvSpPr/>
          <p:nvPr/>
        </p:nvSpPr>
        <p:spPr>
          <a:xfrm>
            <a:off x="1729398" y="5489938"/>
            <a:ext cx="2753045" cy="6477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US" sz="1600" b="1" dirty="0">
                <a:solidFill>
                  <a:schemeClr val="bg1"/>
                </a:solidFill>
              </a:rPr>
              <a:t>TARVE PAREMMALLE KYVYLLE HAVAITA UHKIA</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167" y="1318295"/>
            <a:ext cx="9151665" cy="3215722"/>
          </a:xfrm>
          <a:prstGeom prst="rect">
            <a:avLst/>
          </a:prstGeom>
        </p:spPr>
      </p:pic>
      <p:sp>
        <p:nvSpPr>
          <p:cNvPr id="16" name="Pentagon 15"/>
          <p:cNvSpPr/>
          <p:nvPr/>
        </p:nvSpPr>
        <p:spPr>
          <a:xfrm rot="5400000">
            <a:off x="2652481" y="3507512"/>
            <a:ext cx="886555" cy="2773368"/>
          </a:xfrm>
          <a:prstGeom prst="homePlate">
            <a:avLst>
              <a:gd name="adj" fmla="val 3454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17"/>
          <p:cNvSpPr/>
          <p:nvPr/>
        </p:nvSpPr>
        <p:spPr>
          <a:xfrm rot="5400000">
            <a:off x="5648889" y="3507513"/>
            <a:ext cx="886555" cy="2773368"/>
          </a:xfrm>
          <a:prstGeom prst="homePlate">
            <a:avLst>
              <a:gd name="adj" fmla="val 3454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5400000">
            <a:off x="8632064" y="3507514"/>
            <a:ext cx="886555" cy="2773368"/>
          </a:xfrm>
          <a:prstGeom prst="homePlate">
            <a:avLst>
              <a:gd name="adj" fmla="val 3454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09074" y="4488729"/>
            <a:ext cx="2743200" cy="523220"/>
          </a:xfrm>
          <a:prstGeom prst="rect">
            <a:avLst/>
          </a:prstGeom>
          <a:noFill/>
        </p:spPr>
        <p:txBody>
          <a:bodyPr wrap="square" rtlCol="0">
            <a:spAutoFit/>
          </a:bodyPr>
          <a:lstStyle/>
          <a:p>
            <a:pPr algn="ctr"/>
            <a:r>
              <a:rPr lang="en-US" sz="1400" dirty="0" err="1"/>
              <a:t>Uhkien</a:t>
            </a:r>
            <a:r>
              <a:rPr lang="en-US" sz="1400" dirty="0"/>
              <a:t> </a:t>
            </a:r>
            <a:r>
              <a:rPr lang="en-US" sz="1400" dirty="0" err="1"/>
              <a:t>kehittyminen</a:t>
            </a:r>
            <a:endParaRPr lang="en-US" sz="1400" dirty="0"/>
          </a:p>
          <a:p>
            <a:pPr algn="ctr"/>
            <a:r>
              <a:rPr lang="en-US" sz="1400" dirty="0"/>
              <a:t>100% </a:t>
            </a:r>
            <a:r>
              <a:rPr lang="en-US" sz="1400" dirty="0" err="1"/>
              <a:t>suoja</a:t>
            </a:r>
            <a:r>
              <a:rPr lang="en-US" sz="1400" dirty="0"/>
              <a:t> </a:t>
            </a:r>
            <a:r>
              <a:rPr lang="en-US" sz="1400" dirty="0" err="1"/>
              <a:t>ei</a:t>
            </a:r>
            <a:r>
              <a:rPr lang="en-US" sz="1400" dirty="0"/>
              <a:t> </a:t>
            </a:r>
            <a:r>
              <a:rPr lang="en-US" sz="1400" dirty="0" err="1"/>
              <a:t>mahdollista</a:t>
            </a:r>
            <a:endParaRPr lang="en-US" sz="1400" dirty="0"/>
          </a:p>
        </p:txBody>
      </p:sp>
      <p:sp>
        <p:nvSpPr>
          <p:cNvPr id="22" name="TextBox 21"/>
          <p:cNvSpPr txBox="1"/>
          <p:nvPr/>
        </p:nvSpPr>
        <p:spPr>
          <a:xfrm>
            <a:off x="4720566" y="4488729"/>
            <a:ext cx="2743200" cy="954107"/>
          </a:xfrm>
          <a:prstGeom prst="rect">
            <a:avLst/>
          </a:prstGeom>
          <a:noFill/>
        </p:spPr>
        <p:txBody>
          <a:bodyPr wrap="square" rtlCol="0">
            <a:spAutoFit/>
          </a:bodyPr>
          <a:lstStyle/>
          <a:p>
            <a:pPr algn="ctr"/>
            <a:r>
              <a:rPr lang="en-US" sz="1400" dirty="0" err="1"/>
              <a:t>Enemmän</a:t>
            </a:r>
            <a:r>
              <a:rPr lang="en-US" sz="1400" dirty="0"/>
              <a:t> </a:t>
            </a:r>
            <a:r>
              <a:rPr lang="en-US" sz="1400" dirty="0" err="1"/>
              <a:t>tiedonlähteitä</a:t>
            </a:r>
            <a:endParaRPr lang="en-US" sz="1400" dirty="0"/>
          </a:p>
          <a:p>
            <a:pPr algn="ctr"/>
            <a:r>
              <a:rPr lang="en-US" sz="1400" dirty="0" err="1"/>
              <a:t>Automaatio</a:t>
            </a:r>
            <a:r>
              <a:rPr lang="en-US" sz="1400" dirty="0"/>
              <a:t> ja </a:t>
            </a:r>
            <a:r>
              <a:rPr lang="en-US" sz="1400" dirty="0" err="1"/>
              <a:t>keinoäly</a:t>
            </a:r>
            <a:endParaRPr lang="en-US" sz="1400" dirty="0"/>
          </a:p>
          <a:p>
            <a:pPr algn="ctr"/>
            <a:r>
              <a:rPr lang="en-US" sz="1400" dirty="0" err="1"/>
              <a:t>Näkyvyys</a:t>
            </a:r>
            <a:endParaRPr lang="en-US" sz="1400" dirty="0"/>
          </a:p>
          <a:p>
            <a:pPr algn="ctr"/>
            <a:endParaRPr lang="en-US" sz="1400" dirty="0"/>
          </a:p>
        </p:txBody>
      </p:sp>
      <p:sp>
        <p:nvSpPr>
          <p:cNvPr id="23" name="TextBox 22"/>
          <p:cNvSpPr txBox="1"/>
          <p:nvPr/>
        </p:nvSpPr>
        <p:spPr>
          <a:xfrm>
            <a:off x="7708981" y="4488729"/>
            <a:ext cx="2743200" cy="954107"/>
          </a:xfrm>
          <a:prstGeom prst="rect">
            <a:avLst/>
          </a:prstGeom>
          <a:noFill/>
        </p:spPr>
        <p:txBody>
          <a:bodyPr wrap="square" rtlCol="0">
            <a:spAutoFit/>
          </a:bodyPr>
          <a:lstStyle/>
          <a:p>
            <a:pPr algn="ctr"/>
            <a:r>
              <a:rPr lang="en-US" sz="1400" dirty="0" err="1"/>
              <a:t>Lisääntyvä</a:t>
            </a:r>
            <a:r>
              <a:rPr lang="en-US" sz="1400" dirty="0"/>
              <a:t> </a:t>
            </a:r>
            <a:r>
              <a:rPr lang="en-US" sz="1400" dirty="0" err="1"/>
              <a:t>monimutkaisuus</a:t>
            </a:r>
            <a:endParaRPr lang="en-US" sz="1400" dirty="0"/>
          </a:p>
          <a:p>
            <a:pPr algn="ctr"/>
            <a:r>
              <a:rPr lang="en-US" sz="1400" dirty="0" err="1"/>
              <a:t>Asiantuntemuksen</a:t>
            </a:r>
            <a:r>
              <a:rPr lang="en-US" sz="1400" dirty="0"/>
              <a:t> </a:t>
            </a:r>
            <a:r>
              <a:rPr lang="en-US" sz="1400" dirty="0" err="1"/>
              <a:t>hinta</a:t>
            </a:r>
            <a:endParaRPr lang="en-US" sz="1400" dirty="0"/>
          </a:p>
          <a:p>
            <a:pPr algn="ctr"/>
            <a:r>
              <a:rPr lang="en-US" sz="1400" dirty="0"/>
              <a:t>Pula </a:t>
            </a:r>
            <a:r>
              <a:rPr lang="en-US" sz="1400" dirty="0" err="1"/>
              <a:t>alan</a:t>
            </a:r>
            <a:r>
              <a:rPr lang="en-US" sz="1400" dirty="0"/>
              <a:t> </a:t>
            </a:r>
            <a:r>
              <a:rPr lang="en-US" sz="1400" dirty="0" err="1"/>
              <a:t>osaajista</a:t>
            </a:r>
            <a:endParaRPr lang="en-US" sz="1400" dirty="0"/>
          </a:p>
          <a:p>
            <a:pPr algn="ctr"/>
            <a:endParaRPr lang="en-US" sz="1400" dirty="0"/>
          </a:p>
        </p:txBody>
      </p:sp>
      <p:sp>
        <p:nvSpPr>
          <p:cNvPr id="24" name="Rectangle 23">
            <a:extLst>
              <a:ext uri="{FF2B5EF4-FFF2-40B4-BE49-F238E27FC236}">
                <a16:creationId xmlns:a16="http://schemas.microsoft.com/office/drawing/2014/main" id="{0216675D-7E66-4D4B-A5C8-7B9D531E6C16}"/>
              </a:ext>
            </a:extLst>
          </p:cNvPr>
          <p:cNvSpPr/>
          <p:nvPr/>
        </p:nvSpPr>
        <p:spPr>
          <a:xfrm>
            <a:off x="4715644" y="5489938"/>
            <a:ext cx="2859422" cy="6477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US" sz="1600" b="1" dirty="0">
                <a:solidFill>
                  <a:schemeClr val="bg1"/>
                </a:solidFill>
              </a:rPr>
              <a:t>TARVE PAREMMALLE TIETOTURVAINTEGRAATIOLLE</a:t>
            </a:r>
          </a:p>
        </p:txBody>
      </p:sp>
      <p:sp>
        <p:nvSpPr>
          <p:cNvPr id="25" name="Rectangle 24">
            <a:extLst>
              <a:ext uri="{FF2B5EF4-FFF2-40B4-BE49-F238E27FC236}">
                <a16:creationId xmlns:a16="http://schemas.microsoft.com/office/drawing/2014/main" id="{0216675D-7E66-4D4B-A5C8-7B9D531E6C16}"/>
              </a:ext>
            </a:extLst>
          </p:cNvPr>
          <p:cNvSpPr/>
          <p:nvPr/>
        </p:nvSpPr>
        <p:spPr>
          <a:xfrm>
            <a:off x="7698182" y="5489938"/>
            <a:ext cx="2753045" cy="6477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US" sz="1600" b="1" dirty="0">
                <a:solidFill>
                  <a:schemeClr val="bg1"/>
                </a:solidFill>
              </a:rPr>
              <a:t>TARVE ULKOISTUKSELLE</a:t>
            </a:r>
          </a:p>
        </p:txBody>
      </p:sp>
      <p:sp>
        <p:nvSpPr>
          <p:cNvPr id="26" name="TextBox 25"/>
          <p:cNvSpPr txBox="1"/>
          <p:nvPr/>
        </p:nvSpPr>
        <p:spPr>
          <a:xfrm>
            <a:off x="3910941" y="3176826"/>
            <a:ext cx="4362450" cy="830997"/>
          </a:xfrm>
          <a:prstGeom prst="rect">
            <a:avLst/>
          </a:prstGeom>
          <a:noFill/>
        </p:spPr>
        <p:txBody>
          <a:bodyPr wrap="square" rtlCol="0">
            <a:spAutoFit/>
          </a:bodyPr>
          <a:lstStyle/>
          <a:p>
            <a:pPr algn="ctr"/>
            <a:r>
              <a:rPr lang="en-US" sz="2400" b="1" dirty="0" err="1">
                <a:solidFill>
                  <a:schemeClr val="tx2"/>
                </a:solidFill>
              </a:rPr>
              <a:t>Kyberturvallisuustuotteiden</a:t>
            </a:r>
            <a:r>
              <a:rPr lang="en-US" sz="2400" b="1" dirty="0">
                <a:solidFill>
                  <a:schemeClr val="tx2"/>
                </a:solidFill>
              </a:rPr>
              <a:t> ja </a:t>
            </a:r>
            <a:br>
              <a:rPr lang="en-US" sz="2400" b="1" dirty="0">
                <a:solidFill>
                  <a:schemeClr val="tx2"/>
                </a:solidFill>
              </a:rPr>
            </a:br>
            <a:r>
              <a:rPr lang="en-US" sz="2400" b="1" dirty="0">
                <a:solidFill>
                  <a:schemeClr val="tx2"/>
                </a:solidFill>
              </a:rPr>
              <a:t>-</a:t>
            </a:r>
            <a:r>
              <a:rPr lang="en-US" sz="2400" b="1" dirty="0" err="1">
                <a:solidFill>
                  <a:schemeClr val="tx2"/>
                </a:solidFill>
              </a:rPr>
              <a:t>palveluiden</a:t>
            </a:r>
            <a:r>
              <a:rPr lang="en-US" sz="2400" b="1" dirty="0">
                <a:solidFill>
                  <a:schemeClr val="tx2"/>
                </a:solidFill>
              </a:rPr>
              <a:t> </a:t>
            </a:r>
            <a:r>
              <a:rPr lang="en-US" sz="2400" b="1" dirty="0" err="1">
                <a:solidFill>
                  <a:schemeClr val="tx2"/>
                </a:solidFill>
              </a:rPr>
              <a:t>kasvava</a:t>
            </a:r>
            <a:r>
              <a:rPr lang="en-US" sz="2400" b="1" dirty="0">
                <a:solidFill>
                  <a:schemeClr val="tx2"/>
                </a:solidFill>
              </a:rPr>
              <a:t> </a:t>
            </a:r>
            <a:r>
              <a:rPr lang="en-US" sz="2400" b="1" dirty="0" err="1">
                <a:solidFill>
                  <a:schemeClr val="tx2"/>
                </a:solidFill>
              </a:rPr>
              <a:t>kysyntä</a:t>
            </a:r>
            <a:endParaRPr lang="en-US" sz="2400" b="1" dirty="0">
              <a:solidFill>
                <a:schemeClr val="tx2"/>
              </a:solidFill>
            </a:endParaRPr>
          </a:p>
        </p:txBody>
      </p:sp>
      <p:sp>
        <p:nvSpPr>
          <p:cNvPr id="27" name="TextBox 26"/>
          <p:cNvSpPr txBox="1"/>
          <p:nvPr/>
        </p:nvSpPr>
        <p:spPr>
          <a:xfrm>
            <a:off x="562062" y="3241356"/>
            <a:ext cx="2167461" cy="338554"/>
          </a:xfrm>
          <a:prstGeom prst="rect">
            <a:avLst/>
          </a:prstGeom>
          <a:noFill/>
        </p:spPr>
        <p:txBody>
          <a:bodyPr wrap="square" rtlCol="0">
            <a:spAutoFit/>
          </a:bodyPr>
          <a:lstStyle/>
          <a:p>
            <a:pPr algn="r"/>
            <a:r>
              <a:rPr lang="en-US" sz="1600" b="1" dirty="0"/>
              <a:t>KYBERHYÖKKÄYKSET</a:t>
            </a:r>
          </a:p>
        </p:txBody>
      </p:sp>
      <p:sp>
        <p:nvSpPr>
          <p:cNvPr id="28" name="TextBox 27"/>
          <p:cNvSpPr txBox="1"/>
          <p:nvPr/>
        </p:nvSpPr>
        <p:spPr>
          <a:xfrm>
            <a:off x="1392572" y="2316793"/>
            <a:ext cx="3035918" cy="338554"/>
          </a:xfrm>
          <a:prstGeom prst="rect">
            <a:avLst/>
          </a:prstGeom>
          <a:noFill/>
        </p:spPr>
        <p:txBody>
          <a:bodyPr wrap="square" rtlCol="0">
            <a:spAutoFit/>
          </a:bodyPr>
          <a:lstStyle/>
          <a:p>
            <a:pPr algn="r"/>
            <a:r>
              <a:rPr lang="en-US" sz="1600" b="1" dirty="0"/>
              <a:t>VIRANOMAISTEN VAATIMUKSET</a:t>
            </a:r>
          </a:p>
        </p:txBody>
      </p:sp>
      <p:sp>
        <p:nvSpPr>
          <p:cNvPr id="29" name="TextBox 28"/>
          <p:cNvSpPr txBox="1"/>
          <p:nvPr/>
        </p:nvSpPr>
        <p:spPr>
          <a:xfrm>
            <a:off x="5095874" y="2050566"/>
            <a:ext cx="2000250" cy="338554"/>
          </a:xfrm>
          <a:prstGeom prst="rect">
            <a:avLst/>
          </a:prstGeom>
          <a:noFill/>
        </p:spPr>
        <p:txBody>
          <a:bodyPr wrap="square" rtlCol="0">
            <a:spAutoFit/>
          </a:bodyPr>
          <a:lstStyle/>
          <a:p>
            <a:pPr algn="ctr"/>
            <a:r>
              <a:rPr lang="en-US" sz="1600" b="1" dirty="0"/>
              <a:t>GEOPOLITIIKKA</a:t>
            </a:r>
          </a:p>
        </p:txBody>
      </p:sp>
      <p:sp>
        <p:nvSpPr>
          <p:cNvPr id="30" name="TextBox 29"/>
          <p:cNvSpPr txBox="1"/>
          <p:nvPr/>
        </p:nvSpPr>
        <p:spPr>
          <a:xfrm>
            <a:off x="7575066" y="2316793"/>
            <a:ext cx="2000250" cy="338554"/>
          </a:xfrm>
          <a:prstGeom prst="rect">
            <a:avLst/>
          </a:prstGeom>
          <a:noFill/>
        </p:spPr>
        <p:txBody>
          <a:bodyPr wrap="square" rtlCol="0">
            <a:spAutoFit/>
          </a:bodyPr>
          <a:lstStyle/>
          <a:p>
            <a:r>
              <a:rPr lang="en-US" sz="1600" b="1" dirty="0"/>
              <a:t>PILVIPALVELUT</a:t>
            </a:r>
          </a:p>
        </p:txBody>
      </p:sp>
      <p:sp>
        <p:nvSpPr>
          <p:cNvPr id="31" name="TextBox 30"/>
          <p:cNvSpPr txBox="1"/>
          <p:nvPr/>
        </p:nvSpPr>
        <p:spPr>
          <a:xfrm>
            <a:off x="9380213" y="3241356"/>
            <a:ext cx="2000250" cy="338554"/>
          </a:xfrm>
          <a:prstGeom prst="rect">
            <a:avLst/>
          </a:prstGeom>
          <a:noFill/>
        </p:spPr>
        <p:txBody>
          <a:bodyPr wrap="square" rtlCol="0">
            <a:spAutoFit/>
          </a:bodyPr>
          <a:lstStyle/>
          <a:p>
            <a:r>
              <a:rPr lang="en-US" sz="1600" b="1" dirty="0"/>
              <a:t>DIGITALISAATIO</a:t>
            </a:r>
          </a:p>
        </p:txBody>
      </p:sp>
      <p:sp>
        <p:nvSpPr>
          <p:cNvPr id="4" name="Footer Placeholder 3">
            <a:extLst>
              <a:ext uri="{FF2B5EF4-FFF2-40B4-BE49-F238E27FC236}">
                <a16:creationId xmlns:a16="http://schemas.microsoft.com/office/drawing/2014/main" id="{2CBE46BA-FE2D-47CD-8E20-DAC293F14DD1}"/>
              </a:ext>
            </a:extLst>
          </p:cNvPr>
          <p:cNvSpPr>
            <a:spLocks noGrp="1"/>
          </p:cNvSpPr>
          <p:nvPr>
            <p:ph type="ftr" sz="quarter" idx="11"/>
          </p:nvPr>
        </p:nvSpPr>
        <p:spPr/>
        <p:txBody>
          <a:bodyPr/>
          <a:lstStyle/>
          <a:p>
            <a:r>
              <a:rPr lang="en-US"/>
              <a:t>© F-Securen 30. yhtiökokous (2018)</a:t>
            </a:r>
            <a:endParaRPr lang="en-GB" dirty="0"/>
          </a:p>
        </p:txBody>
      </p:sp>
      <p:sp>
        <p:nvSpPr>
          <p:cNvPr id="5" name="Slide Number Placeholder 4">
            <a:extLst>
              <a:ext uri="{FF2B5EF4-FFF2-40B4-BE49-F238E27FC236}">
                <a16:creationId xmlns:a16="http://schemas.microsoft.com/office/drawing/2014/main" id="{6A3C179F-F426-49FA-96F9-BAE109D9D76F}"/>
              </a:ext>
            </a:extLst>
          </p:cNvPr>
          <p:cNvSpPr>
            <a:spLocks noGrp="1"/>
          </p:cNvSpPr>
          <p:nvPr>
            <p:ph type="sldNum" sz="quarter" idx="12"/>
          </p:nvPr>
        </p:nvSpPr>
        <p:spPr/>
        <p:txBody>
          <a:bodyPr/>
          <a:lstStyle/>
          <a:p>
            <a:fld id="{7F38D28D-79A6-4EC7-ADA6-1F74D6C7DECE}" type="slidenum">
              <a:rPr lang="en-GB" smtClean="0"/>
              <a:t>3</a:t>
            </a:fld>
            <a:endParaRPr lang="en-GB"/>
          </a:p>
        </p:txBody>
      </p:sp>
    </p:spTree>
    <p:extLst>
      <p:ext uri="{BB962C8B-B14F-4D97-AF65-F5344CB8AC3E}">
        <p14:creationId xmlns:p14="http://schemas.microsoft.com/office/powerpoint/2010/main" val="99989096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8">
            <a:extLst>
              <a:ext uri="{FF2B5EF4-FFF2-40B4-BE49-F238E27FC236}">
                <a16:creationId xmlns:a16="http://schemas.microsoft.com/office/drawing/2014/main" id="{32EE16C0-D5E3-428F-B59C-E6574A3D9DA0}"/>
              </a:ext>
            </a:extLst>
          </p:cNvPr>
          <p:cNvGraphicFramePr>
            <a:graphicFrameLocks/>
          </p:cNvGraphicFramePr>
          <p:nvPr>
            <p:extLst>
              <p:ext uri="{D42A27DB-BD31-4B8C-83A1-F6EECF244321}">
                <p14:modId xmlns:p14="http://schemas.microsoft.com/office/powerpoint/2010/main" val="594417607"/>
              </p:ext>
            </p:extLst>
          </p:nvPr>
        </p:nvGraphicFramePr>
        <p:xfrm>
          <a:off x="457200" y="2546350"/>
          <a:ext cx="10006013" cy="348773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62FF1E3E-F243-40F2-8480-DAD74D55C5F2}"/>
              </a:ext>
            </a:extLst>
          </p:cNvPr>
          <p:cNvSpPr txBox="1"/>
          <p:nvPr/>
        </p:nvSpPr>
        <p:spPr>
          <a:xfrm>
            <a:off x="10134599" y="5721350"/>
            <a:ext cx="1962325" cy="256545"/>
          </a:xfrm>
          <a:prstGeom prst="rect">
            <a:avLst/>
          </a:prstGeom>
          <a:noFill/>
        </p:spPr>
        <p:txBody>
          <a:bodyPr wrap="square">
            <a:spAutoFit/>
          </a:bodyPr>
          <a:lstStyle/>
          <a:p>
            <a:pPr algn="r">
              <a:defRPr/>
            </a:pPr>
            <a:r>
              <a:rPr lang="en-US" sz="1067" dirty="0" err="1">
                <a:latin typeface="FSecure Office" charset="0"/>
                <a:ea typeface="FSecure Office" charset="0"/>
                <a:cs typeface="FSecure Office" charset="0"/>
              </a:rPr>
              <a:t>Lähde</a:t>
            </a:r>
            <a:r>
              <a:rPr lang="en-US" sz="1067" dirty="0">
                <a:latin typeface="FSecure Office" charset="0"/>
                <a:ea typeface="FSecure Office" charset="0"/>
                <a:cs typeface="FSecure Office" charset="0"/>
              </a:rPr>
              <a:t>: Gartner, </a:t>
            </a:r>
            <a:r>
              <a:rPr lang="en-US" sz="1067" dirty="0" err="1">
                <a:latin typeface="FSecure Office" charset="0"/>
                <a:ea typeface="FSecure Office" charset="0"/>
                <a:cs typeface="FSecure Office" charset="0"/>
              </a:rPr>
              <a:t>Helmikuu</a:t>
            </a:r>
            <a:r>
              <a:rPr lang="en-US" sz="1067" dirty="0">
                <a:latin typeface="FSecure Office" charset="0"/>
                <a:ea typeface="FSecure Office" charset="0"/>
                <a:cs typeface="FSecure Office" charset="0"/>
              </a:rPr>
              <a:t> 2018</a:t>
            </a:r>
          </a:p>
        </p:txBody>
      </p:sp>
      <p:sp>
        <p:nvSpPr>
          <p:cNvPr id="116740" name="TextBox 21">
            <a:extLst>
              <a:ext uri="{FF2B5EF4-FFF2-40B4-BE49-F238E27FC236}">
                <a16:creationId xmlns:a16="http://schemas.microsoft.com/office/drawing/2014/main" id="{58B3E673-0121-43B8-BB5C-C92B5A4B48C4}"/>
              </a:ext>
            </a:extLst>
          </p:cNvPr>
          <p:cNvSpPr txBox="1">
            <a:spLocks noChangeArrowheads="1"/>
          </p:cNvSpPr>
          <p:nvPr/>
        </p:nvSpPr>
        <p:spPr bwMode="auto">
          <a:xfrm>
            <a:off x="473075" y="2190750"/>
            <a:ext cx="1168979" cy="23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65000"/>
              </a:lnSpc>
              <a:spcBef>
                <a:spcPct val="0"/>
              </a:spcBef>
              <a:buFontTx/>
              <a:buNone/>
            </a:pPr>
            <a:r>
              <a:rPr lang="en-US" altLang="fi-FI" sz="1400" dirty="0"/>
              <a:t>USD, </a:t>
            </a:r>
            <a:r>
              <a:rPr lang="en-US" altLang="fi-FI" sz="1400" dirty="0" err="1"/>
              <a:t>miljardia</a:t>
            </a:r>
            <a:endParaRPr lang="en-US" altLang="fi-FI" sz="1400" dirty="0"/>
          </a:p>
        </p:txBody>
      </p:sp>
      <p:sp>
        <p:nvSpPr>
          <p:cNvPr id="116741" name="TextBox 28">
            <a:extLst>
              <a:ext uri="{FF2B5EF4-FFF2-40B4-BE49-F238E27FC236}">
                <a16:creationId xmlns:a16="http://schemas.microsoft.com/office/drawing/2014/main" id="{0A62C0E1-6EAD-48BD-8C58-9380BCFB3D17}"/>
              </a:ext>
            </a:extLst>
          </p:cNvPr>
          <p:cNvSpPr txBox="1">
            <a:spLocks noChangeArrowheads="1"/>
          </p:cNvSpPr>
          <p:nvPr/>
        </p:nvSpPr>
        <p:spPr bwMode="auto">
          <a:xfrm>
            <a:off x="10401300" y="3497263"/>
            <a:ext cx="1548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r>
              <a:rPr lang="en-US" altLang="fi-FI" sz="1600" b="1" dirty="0">
                <a:solidFill>
                  <a:schemeClr val="accent1"/>
                </a:solidFill>
              </a:rPr>
              <a:t>+8,9% </a:t>
            </a:r>
            <a:r>
              <a:rPr lang="en-US" altLang="fi-FI" sz="1600" b="1" dirty="0" err="1">
                <a:solidFill>
                  <a:schemeClr val="accent1"/>
                </a:solidFill>
              </a:rPr>
              <a:t>vuodessa</a:t>
            </a:r>
            <a:endParaRPr lang="en-US" altLang="fi-FI" sz="1600" b="1" dirty="0">
              <a:solidFill>
                <a:schemeClr val="accent1"/>
              </a:solidFill>
            </a:endParaRPr>
          </a:p>
        </p:txBody>
      </p:sp>
      <p:sp>
        <p:nvSpPr>
          <p:cNvPr id="30" name="TextBox 29">
            <a:extLst>
              <a:ext uri="{FF2B5EF4-FFF2-40B4-BE49-F238E27FC236}">
                <a16:creationId xmlns:a16="http://schemas.microsoft.com/office/drawing/2014/main" id="{197FBFC1-5E51-4363-ACBB-3C4B9599361A}"/>
              </a:ext>
            </a:extLst>
          </p:cNvPr>
          <p:cNvSpPr txBox="1"/>
          <p:nvPr/>
        </p:nvSpPr>
        <p:spPr bwMode="auto">
          <a:xfrm>
            <a:off x="10420350" y="4584700"/>
            <a:ext cx="1548822" cy="338554"/>
          </a:xfrm>
          <a:prstGeom prst="rect">
            <a:avLst/>
          </a:prstGeom>
          <a:noFill/>
        </p:spPr>
        <p:txBody>
          <a:bodyPr wrap="none">
            <a:spAutoFit/>
          </a:bodyPr>
          <a:lstStyle/>
          <a:p>
            <a:pPr>
              <a:defRPr/>
            </a:pPr>
            <a:r>
              <a:rPr lang="en-US" sz="1600" b="1" dirty="0">
                <a:solidFill>
                  <a:schemeClr val="accent1">
                    <a:lumMod val="60000"/>
                    <a:lumOff val="40000"/>
                  </a:schemeClr>
                </a:solidFill>
              </a:rPr>
              <a:t>+7,7% </a:t>
            </a:r>
            <a:r>
              <a:rPr lang="en-US" sz="1600" b="1" dirty="0" err="1">
                <a:solidFill>
                  <a:schemeClr val="accent1">
                    <a:lumMod val="60000"/>
                    <a:lumOff val="40000"/>
                  </a:schemeClr>
                </a:solidFill>
              </a:rPr>
              <a:t>vuodessa</a:t>
            </a:r>
            <a:endParaRPr lang="en-US" sz="1600" b="1" dirty="0">
              <a:solidFill>
                <a:schemeClr val="accent1">
                  <a:lumMod val="60000"/>
                  <a:lumOff val="40000"/>
                </a:schemeClr>
              </a:solidFill>
            </a:endParaRPr>
          </a:p>
        </p:txBody>
      </p:sp>
      <p:sp>
        <p:nvSpPr>
          <p:cNvPr id="116743" name="TextBox 30">
            <a:extLst>
              <a:ext uri="{FF2B5EF4-FFF2-40B4-BE49-F238E27FC236}">
                <a16:creationId xmlns:a16="http://schemas.microsoft.com/office/drawing/2014/main" id="{6F64D17B-35FA-4511-9F0E-D5E3A281B433}"/>
              </a:ext>
            </a:extLst>
          </p:cNvPr>
          <p:cNvSpPr txBox="1">
            <a:spLocks noChangeArrowheads="1"/>
          </p:cNvSpPr>
          <p:nvPr/>
        </p:nvSpPr>
        <p:spPr bwMode="auto">
          <a:xfrm>
            <a:off x="10401300" y="5078413"/>
            <a:ext cx="1548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r>
              <a:rPr lang="fi-FI" altLang="fi-FI" sz="1600" b="1" dirty="0">
                <a:solidFill>
                  <a:schemeClr val="accent2"/>
                </a:solidFill>
              </a:rPr>
              <a:t>+1,7% vuodessa</a:t>
            </a:r>
            <a:endParaRPr lang="en-US" altLang="fi-FI" sz="1600" b="1" dirty="0">
              <a:solidFill>
                <a:schemeClr val="accent2"/>
              </a:solidFill>
            </a:endParaRPr>
          </a:p>
        </p:txBody>
      </p:sp>
      <p:sp>
        <p:nvSpPr>
          <p:cNvPr id="116744" name="TextBox 31">
            <a:extLst>
              <a:ext uri="{FF2B5EF4-FFF2-40B4-BE49-F238E27FC236}">
                <a16:creationId xmlns:a16="http://schemas.microsoft.com/office/drawing/2014/main" id="{8B8BF01C-6B0E-42E7-A453-6A19925C60CF}"/>
              </a:ext>
            </a:extLst>
          </p:cNvPr>
          <p:cNvSpPr txBox="1">
            <a:spLocks noChangeArrowheads="1"/>
          </p:cNvSpPr>
          <p:nvPr/>
        </p:nvSpPr>
        <p:spPr bwMode="auto">
          <a:xfrm>
            <a:off x="3097213" y="2049463"/>
            <a:ext cx="601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100000"/>
              </a:lnSpc>
              <a:spcBef>
                <a:spcPct val="0"/>
              </a:spcBef>
              <a:buFontTx/>
              <a:buNone/>
            </a:pPr>
            <a:r>
              <a:rPr lang="en-US" altLang="fi-FI" sz="1800" dirty="0">
                <a:solidFill>
                  <a:schemeClr val="accent1"/>
                </a:solidFill>
              </a:rPr>
              <a:t>TIETOTURVAMARKKINA LIIKEVAIHTOENNUSTE 2015-2021</a:t>
            </a:r>
          </a:p>
        </p:txBody>
      </p:sp>
      <p:sp>
        <p:nvSpPr>
          <p:cNvPr id="7" name="Title 6">
            <a:extLst>
              <a:ext uri="{FF2B5EF4-FFF2-40B4-BE49-F238E27FC236}">
                <a16:creationId xmlns:a16="http://schemas.microsoft.com/office/drawing/2014/main" id="{9FF68A53-BB93-40E2-ACDF-31FE9EA5ED67}"/>
              </a:ext>
            </a:extLst>
          </p:cNvPr>
          <p:cNvSpPr>
            <a:spLocks noGrp="1"/>
          </p:cNvSpPr>
          <p:nvPr>
            <p:ph type="title"/>
          </p:nvPr>
        </p:nvSpPr>
        <p:spPr>
          <a:xfrm>
            <a:off x="755650" y="295275"/>
            <a:ext cx="10680700" cy="1325563"/>
          </a:xfrm>
        </p:spPr>
        <p:txBody>
          <a:bodyPr/>
          <a:lstStyle/>
          <a:p>
            <a:pPr>
              <a:defRPr/>
            </a:pPr>
            <a:r>
              <a:rPr lang="en-US" sz="4800" dirty="0"/>
              <a:t>YRITYSTIETOTURVA JATKAA </a:t>
            </a:r>
            <a:br>
              <a:rPr lang="en-US" sz="4800" dirty="0"/>
            </a:br>
            <a:r>
              <a:rPr lang="en-US" sz="4800" dirty="0">
                <a:solidFill>
                  <a:schemeClr val="tx1"/>
                </a:solidFill>
              </a:rPr>
              <a:t>VAHVASSA KASVUSSA</a:t>
            </a:r>
          </a:p>
        </p:txBody>
      </p:sp>
      <p:sp>
        <p:nvSpPr>
          <p:cNvPr id="2" name="Footer Placeholder 1">
            <a:extLst>
              <a:ext uri="{FF2B5EF4-FFF2-40B4-BE49-F238E27FC236}">
                <a16:creationId xmlns:a16="http://schemas.microsoft.com/office/drawing/2014/main" id="{77AD6359-99CE-4571-B505-26DD4114DFD5}"/>
              </a:ext>
            </a:extLst>
          </p:cNvPr>
          <p:cNvSpPr>
            <a:spLocks noGrp="1"/>
          </p:cNvSpPr>
          <p:nvPr>
            <p:ph type="ftr" sz="quarter" idx="11"/>
          </p:nvPr>
        </p:nvSpPr>
        <p:spPr/>
        <p:txBody>
          <a:bodyPr/>
          <a:lstStyle/>
          <a:p>
            <a:r>
              <a:rPr lang="en-US"/>
              <a:t>© F-Securen 30. yhtiökokous (2018)</a:t>
            </a:r>
            <a:endParaRPr lang="en-GB" dirty="0"/>
          </a:p>
        </p:txBody>
      </p:sp>
      <p:sp>
        <p:nvSpPr>
          <p:cNvPr id="3" name="Slide Number Placeholder 2">
            <a:extLst>
              <a:ext uri="{FF2B5EF4-FFF2-40B4-BE49-F238E27FC236}">
                <a16:creationId xmlns:a16="http://schemas.microsoft.com/office/drawing/2014/main" id="{6018E3BD-1B84-4B0F-94B7-C441C478454F}"/>
              </a:ext>
            </a:extLst>
          </p:cNvPr>
          <p:cNvSpPr>
            <a:spLocks noGrp="1"/>
          </p:cNvSpPr>
          <p:nvPr>
            <p:ph type="sldNum" sz="quarter" idx="12"/>
          </p:nvPr>
        </p:nvSpPr>
        <p:spPr/>
        <p:txBody>
          <a:bodyPr/>
          <a:lstStyle/>
          <a:p>
            <a:fld id="{7F38D28D-79A6-4EC7-ADA6-1F74D6C7DECE}" type="slidenum">
              <a:rPr lang="en-GB" smtClean="0"/>
              <a:t>4</a:t>
            </a:fld>
            <a:endParaRPr lang="en-GB"/>
          </a:p>
        </p:txBody>
      </p:sp>
    </p:spTree>
    <p:extLst>
      <p:ext uri="{BB962C8B-B14F-4D97-AF65-F5344CB8AC3E}">
        <p14:creationId xmlns:p14="http://schemas.microsoft.com/office/powerpoint/2010/main" val="249163773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826" y="549275"/>
            <a:ext cx="11160124" cy="856395"/>
          </a:xfrm>
        </p:spPr>
        <p:txBody>
          <a:bodyPr/>
          <a:lstStyle/>
          <a:p>
            <a:r>
              <a:rPr lang="en-US" sz="4800" dirty="0"/>
              <a:t>KASVUVAUHTI VAIHTELEE </a:t>
            </a:r>
            <a:r>
              <a:rPr lang="en-US" sz="4800" dirty="0">
                <a:solidFill>
                  <a:schemeClr val="tx1"/>
                </a:solidFill>
              </a:rPr>
              <a:t>MARKKINOITTAIN</a:t>
            </a:r>
          </a:p>
        </p:txBody>
      </p:sp>
      <p:sp>
        <p:nvSpPr>
          <p:cNvPr id="12" name="TextBox 11">
            <a:extLst>
              <a:ext uri="{FF2B5EF4-FFF2-40B4-BE49-F238E27FC236}">
                <a16:creationId xmlns:a16="http://schemas.microsoft.com/office/drawing/2014/main" id="{7ECACDB8-7ADB-469A-B57C-ABF8450CF0F3}"/>
              </a:ext>
            </a:extLst>
          </p:cNvPr>
          <p:cNvSpPr txBox="1"/>
          <p:nvPr/>
        </p:nvSpPr>
        <p:spPr>
          <a:xfrm>
            <a:off x="576086" y="1446760"/>
            <a:ext cx="1619250" cy="458587"/>
          </a:xfrm>
          <a:prstGeom prst="rect">
            <a:avLst/>
          </a:prstGeom>
          <a:noFill/>
        </p:spPr>
        <p:txBody>
          <a:bodyPr wrap="square" rtlCol="0">
            <a:spAutoFit/>
          </a:bodyPr>
          <a:lstStyle/>
          <a:p>
            <a:pPr algn="ctr">
              <a:lnSpc>
                <a:spcPct val="85000"/>
              </a:lnSpc>
            </a:pPr>
            <a:r>
              <a:rPr lang="en-US" sz="1400" b="1" dirty="0">
                <a:solidFill>
                  <a:schemeClr val="tx2"/>
                </a:solidFill>
              </a:rPr>
              <a:t>PÄÄTELAITTEIDEN TIETOTURVA</a:t>
            </a:r>
            <a:endParaRPr lang="fi-FI" sz="1400" b="1" dirty="0">
              <a:solidFill>
                <a:schemeClr val="tx2"/>
              </a:solidFill>
            </a:endParaRPr>
          </a:p>
        </p:txBody>
      </p:sp>
      <p:sp>
        <p:nvSpPr>
          <p:cNvPr id="13" name="TextBox 12">
            <a:extLst>
              <a:ext uri="{FF2B5EF4-FFF2-40B4-BE49-F238E27FC236}">
                <a16:creationId xmlns:a16="http://schemas.microsoft.com/office/drawing/2014/main" id="{B75828B1-6B6C-4484-9038-A452A878CE5F}"/>
              </a:ext>
            </a:extLst>
          </p:cNvPr>
          <p:cNvSpPr txBox="1"/>
          <p:nvPr/>
        </p:nvSpPr>
        <p:spPr>
          <a:xfrm>
            <a:off x="2563446" y="1446760"/>
            <a:ext cx="2215408" cy="458587"/>
          </a:xfrm>
          <a:prstGeom prst="rect">
            <a:avLst/>
          </a:prstGeom>
          <a:noFill/>
        </p:spPr>
        <p:txBody>
          <a:bodyPr wrap="square" rtlCol="0">
            <a:spAutoFit/>
          </a:bodyPr>
          <a:lstStyle/>
          <a:p>
            <a:pPr algn="ctr">
              <a:lnSpc>
                <a:spcPct val="85000"/>
              </a:lnSpc>
            </a:pPr>
            <a:r>
              <a:rPr lang="en-US" sz="1400" b="1" dirty="0">
                <a:solidFill>
                  <a:schemeClr val="tx2"/>
                </a:solidFill>
              </a:rPr>
              <a:t>UHKIEN HAVAITSEMINEN &amp; REAGOINTI</a:t>
            </a:r>
            <a:endParaRPr lang="fi-FI" sz="1400" b="1" dirty="0">
              <a:solidFill>
                <a:schemeClr val="tx2"/>
              </a:solidFill>
            </a:endParaRPr>
          </a:p>
        </p:txBody>
      </p:sp>
      <p:sp>
        <p:nvSpPr>
          <p:cNvPr id="14" name="TextBox 13">
            <a:extLst>
              <a:ext uri="{FF2B5EF4-FFF2-40B4-BE49-F238E27FC236}">
                <a16:creationId xmlns:a16="http://schemas.microsoft.com/office/drawing/2014/main" id="{8DA35A34-CC83-4599-8777-307099EE1B87}"/>
              </a:ext>
            </a:extLst>
          </p:cNvPr>
          <p:cNvSpPr txBox="1"/>
          <p:nvPr/>
        </p:nvSpPr>
        <p:spPr>
          <a:xfrm>
            <a:off x="5045200" y="1446759"/>
            <a:ext cx="1892834" cy="458587"/>
          </a:xfrm>
          <a:prstGeom prst="rect">
            <a:avLst/>
          </a:prstGeom>
          <a:noFill/>
        </p:spPr>
        <p:txBody>
          <a:bodyPr wrap="square" rtlCol="0">
            <a:spAutoFit/>
          </a:bodyPr>
          <a:lstStyle/>
          <a:p>
            <a:pPr algn="ctr">
              <a:lnSpc>
                <a:spcPct val="85000"/>
              </a:lnSpc>
            </a:pPr>
            <a:r>
              <a:rPr lang="en-US" sz="1400" b="1" dirty="0">
                <a:solidFill>
                  <a:schemeClr val="tx2"/>
                </a:solidFill>
              </a:rPr>
              <a:t>HAAVOITTUVUUKSIEN HALLINTA</a:t>
            </a:r>
            <a:endParaRPr lang="fi-FI" sz="1400" b="1" dirty="0">
              <a:solidFill>
                <a:schemeClr val="tx2"/>
              </a:solidFill>
            </a:endParaRPr>
          </a:p>
        </p:txBody>
      </p:sp>
      <p:sp>
        <p:nvSpPr>
          <p:cNvPr id="18" name="TextBox 17">
            <a:extLst>
              <a:ext uri="{FF2B5EF4-FFF2-40B4-BE49-F238E27FC236}">
                <a16:creationId xmlns:a16="http://schemas.microsoft.com/office/drawing/2014/main" id="{FB1C4C01-F7A6-42FE-B41B-CD918B557E25}"/>
              </a:ext>
            </a:extLst>
          </p:cNvPr>
          <p:cNvSpPr txBox="1"/>
          <p:nvPr/>
        </p:nvSpPr>
        <p:spPr>
          <a:xfrm>
            <a:off x="576086" y="4554290"/>
            <a:ext cx="1619250" cy="629403"/>
          </a:xfrm>
          <a:prstGeom prst="rect">
            <a:avLst/>
          </a:prstGeom>
          <a:noFill/>
        </p:spPr>
        <p:txBody>
          <a:bodyPr wrap="square" rtlCol="0">
            <a:spAutoFit/>
          </a:bodyPr>
          <a:lstStyle/>
          <a:p>
            <a:pPr algn="ctr">
              <a:lnSpc>
                <a:spcPct val="85000"/>
              </a:lnSpc>
            </a:pPr>
            <a:r>
              <a:rPr lang="en-US" sz="1600" dirty="0"/>
              <a:t>CAGR 2015-21 </a:t>
            </a:r>
          </a:p>
          <a:p>
            <a:pPr algn="ctr">
              <a:lnSpc>
                <a:spcPct val="85000"/>
              </a:lnSpc>
            </a:pPr>
            <a:r>
              <a:rPr lang="en-US" sz="2400" b="1" dirty="0"/>
              <a:t>2,4%</a:t>
            </a:r>
            <a:endParaRPr lang="fi-FI" sz="2400" b="1" dirty="0"/>
          </a:p>
        </p:txBody>
      </p:sp>
      <p:sp>
        <p:nvSpPr>
          <p:cNvPr id="19" name="TextBox 18">
            <a:extLst>
              <a:ext uri="{FF2B5EF4-FFF2-40B4-BE49-F238E27FC236}">
                <a16:creationId xmlns:a16="http://schemas.microsoft.com/office/drawing/2014/main" id="{78E93EF7-55DF-4BF0-B002-311B167C42D3}"/>
              </a:ext>
            </a:extLst>
          </p:cNvPr>
          <p:cNvSpPr txBox="1"/>
          <p:nvPr/>
        </p:nvSpPr>
        <p:spPr>
          <a:xfrm>
            <a:off x="2801133" y="4554290"/>
            <a:ext cx="1619250" cy="629403"/>
          </a:xfrm>
          <a:prstGeom prst="rect">
            <a:avLst/>
          </a:prstGeom>
          <a:noFill/>
        </p:spPr>
        <p:txBody>
          <a:bodyPr wrap="square" rtlCol="0">
            <a:spAutoFit/>
          </a:bodyPr>
          <a:lstStyle/>
          <a:p>
            <a:pPr algn="ctr">
              <a:lnSpc>
                <a:spcPct val="85000"/>
              </a:lnSpc>
            </a:pPr>
            <a:r>
              <a:rPr lang="en-US" sz="1600" dirty="0"/>
              <a:t>CAGR 2015-20</a:t>
            </a:r>
          </a:p>
          <a:p>
            <a:pPr algn="ctr">
              <a:lnSpc>
                <a:spcPct val="85000"/>
              </a:lnSpc>
            </a:pPr>
            <a:r>
              <a:rPr lang="en-US" sz="2400" b="1" dirty="0"/>
              <a:t>45,3%</a:t>
            </a:r>
            <a:endParaRPr lang="fi-FI" sz="2400" b="1" dirty="0"/>
          </a:p>
        </p:txBody>
      </p:sp>
      <p:sp>
        <p:nvSpPr>
          <p:cNvPr id="20" name="TextBox 19">
            <a:extLst>
              <a:ext uri="{FF2B5EF4-FFF2-40B4-BE49-F238E27FC236}">
                <a16:creationId xmlns:a16="http://schemas.microsoft.com/office/drawing/2014/main" id="{34C31E7E-59ED-4DFB-829E-1AA8044429AC}"/>
              </a:ext>
            </a:extLst>
          </p:cNvPr>
          <p:cNvSpPr txBox="1"/>
          <p:nvPr/>
        </p:nvSpPr>
        <p:spPr>
          <a:xfrm>
            <a:off x="5188103" y="4554290"/>
            <a:ext cx="1619250" cy="629403"/>
          </a:xfrm>
          <a:prstGeom prst="rect">
            <a:avLst/>
          </a:prstGeom>
          <a:noFill/>
        </p:spPr>
        <p:txBody>
          <a:bodyPr wrap="square" rtlCol="0">
            <a:spAutoFit/>
          </a:bodyPr>
          <a:lstStyle/>
          <a:p>
            <a:pPr algn="ctr">
              <a:lnSpc>
                <a:spcPct val="85000"/>
              </a:lnSpc>
            </a:pPr>
            <a:r>
              <a:rPr lang="en-US" sz="1600" dirty="0"/>
              <a:t>CAGR 2015-20 </a:t>
            </a:r>
          </a:p>
          <a:p>
            <a:pPr algn="ctr">
              <a:lnSpc>
                <a:spcPct val="85000"/>
              </a:lnSpc>
            </a:pPr>
            <a:r>
              <a:rPr lang="en-US" sz="2400" b="1" dirty="0"/>
              <a:t>13,0%</a:t>
            </a:r>
            <a:endParaRPr lang="fi-FI" sz="2400" b="1" dirty="0"/>
          </a:p>
        </p:txBody>
      </p:sp>
      <p:sp>
        <p:nvSpPr>
          <p:cNvPr id="24" name="TextBox 23">
            <a:extLst>
              <a:ext uri="{FF2B5EF4-FFF2-40B4-BE49-F238E27FC236}">
                <a16:creationId xmlns:a16="http://schemas.microsoft.com/office/drawing/2014/main" id="{205774DB-487D-4AE2-9237-5F6E23B1AD7C}"/>
              </a:ext>
            </a:extLst>
          </p:cNvPr>
          <p:cNvSpPr txBox="1"/>
          <p:nvPr/>
        </p:nvSpPr>
        <p:spPr>
          <a:xfrm>
            <a:off x="372620" y="2197632"/>
            <a:ext cx="1892835" cy="338169"/>
          </a:xfrm>
          <a:prstGeom prst="rect">
            <a:avLst/>
          </a:prstGeom>
          <a:noFill/>
        </p:spPr>
        <p:txBody>
          <a:bodyPr wrap="square" rtlCol="0">
            <a:spAutoFit/>
          </a:bodyPr>
          <a:lstStyle/>
          <a:p>
            <a:pPr algn="ctr">
              <a:lnSpc>
                <a:spcPct val="85000"/>
              </a:lnSpc>
            </a:pPr>
            <a:r>
              <a:rPr lang="en-US" b="1" dirty="0"/>
              <a:t>“</a:t>
            </a:r>
            <a:r>
              <a:rPr lang="en-US" b="1" dirty="0" err="1"/>
              <a:t>Kypsä</a:t>
            </a:r>
            <a:r>
              <a:rPr lang="en-US" b="1" dirty="0"/>
              <a:t>”</a:t>
            </a:r>
            <a:endParaRPr lang="fi-FI" b="1" dirty="0"/>
          </a:p>
        </p:txBody>
      </p:sp>
      <p:sp>
        <p:nvSpPr>
          <p:cNvPr id="25" name="TextBox 24">
            <a:extLst>
              <a:ext uri="{FF2B5EF4-FFF2-40B4-BE49-F238E27FC236}">
                <a16:creationId xmlns:a16="http://schemas.microsoft.com/office/drawing/2014/main" id="{6FB99B0B-3E24-4E1B-A3E1-F390640F8215}"/>
              </a:ext>
            </a:extLst>
          </p:cNvPr>
          <p:cNvSpPr txBox="1"/>
          <p:nvPr/>
        </p:nvSpPr>
        <p:spPr>
          <a:xfrm>
            <a:off x="2666391" y="2192718"/>
            <a:ext cx="1952169" cy="338169"/>
          </a:xfrm>
          <a:prstGeom prst="rect">
            <a:avLst/>
          </a:prstGeom>
          <a:noFill/>
        </p:spPr>
        <p:txBody>
          <a:bodyPr wrap="square" rtlCol="0">
            <a:spAutoFit/>
          </a:bodyPr>
          <a:lstStyle/>
          <a:p>
            <a:pPr algn="ctr">
              <a:lnSpc>
                <a:spcPct val="85000"/>
              </a:lnSpc>
            </a:pPr>
            <a:r>
              <a:rPr lang="en-US" b="1" dirty="0"/>
              <a:t>“</a:t>
            </a:r>
            <a:r>
              <a:rPr lang="en-US" b="1" dirty="0" err="1"/>
              <a:t>Kehittyvä</a:t>
            </a:r>
            <a:r>
              <a:rPr lang="en-US" b="1" dirty="0"/>
              <a:t>”</a:t>
            </a:r>
            <a:endParaRPr lang="fi-FI" b="1" dirty="0"/>
          </a:p>
        </p:txBody>
      </p:sp>
      <p:sp>
        <p:nvSpPr>
          <p:cNvPr id="28" name="TextBox 27">
            <a:extLst>
              <a:ext uri="{FF2B5EF4-FFF2-40B4-BE49-F238E27FC236}">
                <a16:creationId xmlns:a16="http://schemas.microsoft.com/office/drawing/2014/main" id="{BF588454-6924-4E97-8F3A-7576E73A7436}"/>
              </a:ext>
            </a:extLst>
          </p:cNvPr>
          <p:cNvSpPr txBox="1"/>
          <p:nvPr/>
        </p:nvSpPr>
        <p:spPr>
          <a:xfrm>
            <a:off x="9859465" y="1405670"/>
            <a:ext cx="1619250" cy="458587"/>
          </a:xfrm>
          <a:prstGeom prst="rect">
            <a:avLst/>
          </a:prstGeom>
          <a:noFill/>
        </p:spPr>
        <p:txBody>
          <a:bodyPr wrap="square" rtlCol="0">
            <a:spAutoFit/>
          </a:bodyPr>
          <a:lstStyle/>
          <a:p>
            <a:pPr algn="ctr">
              <a:lnSpc>
                <a:spcPct val="85000"/>
              </a:lnSpc>
            </a:pPr>
            <a:r>
              <a:rPr lang="en-US" sz="1400" b="1" dirty="0">
                <a:solidFill>
                  <a:schemeClr val="accent2"/>
                </a:solidFill>
              </a:rPr>
              <a:t>KULUTTAJA-TIETOTURVA</a:t>
            </a:r>
            <a:endParaRPr lang="fi-FI" sz="1400" b="1" dirty="0">
              <a:solidFill>
                <a:schemeClr val="accent2"/>
              </a:solidFill>
            </a:endParaRPr>
          </a:p>
        </p:txBody>
      </p:sp>
      <p:sp>
        <p:nvSpPr>
          <p:cNvPr id="30" name="TextBox 29">
            <a:extLst>
              <a:ext uri="{FF2B5EF4-FFF2-40B4-BE49-F238E27FC236}">
                <a16:creationId xmlns:a16="http://schemas.microsoft.com/office/drawing/2014/main" id="{C3157CCB-7E9D-4D55-A4CD-78A60BE3B692}"/>
              </a:ext>
            </a:extLst>
          </p:cNvPr>
          <p:cNvSpPr txBox="1"/>
          <p:nvPr/>
        </p:nvSpPr>
        <p:spPr>
          <a:xfrm>
            <a:off x="9894633" y="4485439"/>
            <a:ext cx="1619250" cy="734047"/>
          </a:xfrm>
          <a:prstGeom prst="rect">
            <a:avLst/>
          </a:prstGeom>
          <a:noFill/>
        </p:spPr>
        <p:txBody>
          <a:bodyPr wrap="square" rtlCol="0">
            <a:spAutoFit/>
          </a:bodyPr>
          <a:lstStyle/>
          <a:p>
            <a:pPr algn="ctr">
              <a:lnSpc>
                <a:spcPct val="85000"/>
              </a:lnSpc>
            </a:pPr>
            <a:r>
              <a:rPr lang="en-US" sz="1600" dirty="0"/>
              <a:t>CAGR 2015-21</a:t>
            </a:r>
            <a:r>
              <a:rPr lang="en-US" sz="2400" b="1" dirty="0"/>
              <a:t> </a:t>
            </a:r>
          </a:p>
          <a:p>
            <a:pPr algn="ctr">
              <a:lnSpc>
                <a:spcPct val="85000"/>
              </a:lnSpc>
            </a:pPr>
            <a:r>
              <a:rPr lang="en-US" sz="2400" b="1" dirty="0"/>
              <a:t>1,3%</a:t>
            </a:r>
            <a:endParaRPr lang="fi-FI" sz="2400" b="1" dirty="0"/>
          </a:p>
        </p:txBody>
      </p:sp>
      <p:sp>
        <p:nvSpPr>
          <p:cNvPr id="31" name="TextBox 30">
            <a:extLst>
              <a:ext uri="{FF2B5EF4-FFF2-40B4-BE49-F238E27FC236}">
                <a16:creationId xmlns:a16="http://schemas.microsoft.com/office/drawing/2014/main" id="{9FA14608-A9E1-46B0-A51B-B9726747CA7E}"/>
              </a:ext>
            </a:extLst>
          </p:cNvPr>
          <p:cNvSpPr txBox="1"/>
          <p:nvPr/>
        </p:nvSpPr>
        <p:spPr>
          <a:xfrm>
            <a:off x="9730485" y="2192717"/>
            <a:ext cx="1892835" cy="338169"/>
          </a:xfrm>
          <a:prstGeom prst="rect">
            <a:avLst/>
          </a:prstGeom>
          <a:noFill/>
        </p:spPr>
        <p:txBody>
          <a:bodyPr wrap="square" rtlCol="0">
            <a:spAutoFit/>
          </a:bodyPr>
          <a:lstStyle/>
          <a:p>
            <a:pPr algn="ctr">
              <a:lnSpc>
                <a:spcPct val="85000"/>
              </a:lnSpc>
            </a:pPr>
            <a:r>
              <a:rPr lang="en-US" b="1" dirty="0"/>
              <a:t>“</a:t>
            </a:r>
            <a:r>
              <a:rPr lang="en-US" b="1" dirty="0" err="1"/>
              <a:t>Kypsä</a:t>
            </a:r>
            <a:r>
              <a:rPr lang="en-US" b="1" dirty="0"/>
              <a:t>”</a:t>
            </a:r>
            <a:endParaRPr lang="fi-FI" b="1" dirty="0"/>
          </a:p>
        </p:txBody>
      </p:sp>
      <p:sp>
        <p:nvSpPr>
          <p:cNvPr id="34" name="TextBox 33">
            <a:extLst>
              <a:ext uri="{FF2B5EF4-FFF2-40B4-BE49-F238E27FC236}">
                <a16:creationId xmlns:a16="http://schemas.microsoft.com/office/drawing/2014/main" id="{6A684587-5FDE-4654-BFE7-7ED22FEE610E}"/>
              </a:ext>
            </a:extLst>
          </p:cNvPr>
          <p:cNvSpPr txBox="1"/>
          <p:nvPr/>
        </p:nvSpPr>
        <p:spPr>
          <a:xfrm>
            <a:off x="7451903" y="1446758"/>
            <a:ext cx="1892835" cy="458587"/>
          </a:xfrm>
          <a:prstGeom prst="rect">
            <a:avLst/>
          </a:prstGeom>
          <a:noFill/>
        </p:spPr>
        <p:txBody>
          <a:bodyPr wrap="square" rtlCol="0">
            <a:spAutoFit/>
          </a:bodyPr>
          <a:lstStyle/>
          <a:p>
            <a:pPr algn="ctr">
              <a:lnSpc>
                <a:spcPct val="85000"/>
              </a:lnSpc>
            </a:pPr>
            <a:r>
              <a:rPr lang="en-US" sz="1400" b="1" dirty="0">
                <a:solidFill>
                  <a:schemeClr val="tx2"/>
                </a:solidFill>
              </a:rPr>
              <a:t>KYBERTURVALLISUUS-PALVELUT</a:t>
            </a:r>
            <a:endParaRPr lang="fi-FI" sz="1400" b="1" dirty="0">
              <a:solidFill>
                <a:schemeClr val="tx2"/>
              </a:solidFill>
            </a:endParaRPr>
          </a:p>
        </p:txBody>
      </p:sp>
      <p:sp>
        <p:nvSpPr>
          <p:cNvPr id="36" name="TextBox 35">
            <a:extLst>
              <a:ext uri="{FF2B5EF4-FFF2-40B4-BE49-F238E27FC236}">
                <a16:creationId xmlns:a16="http://schemas.microsoft.com/office/drawing/2014/main" id="{8B6B2B09-3CBF-4DD2-8CBD-476264BB9F82}"/>
              </a:ext>
            </a:extLst>
          </p:cNvPr>
          <p:cNvSpPr txBox="1"/>
          <p:nvPr/>
        </p:nvSpPr>
        <p:spPr>
          <a:xfrm>
            <a:off x="7588696" y="4554290"/>
            <a:ext cx="1619250" cy="629403"/>
          </a:xfrm>
          <a:prstGeom prst="rect">
            <a:avLst/>
          </a:prstGeom>
          <a:noFill/>
        </p:spPr>
        <p:txBody>
          <a:bodyPr wrap="square" rtlCol="0">
            <a:spAutoFit/>
          </a:bodyPr>
          <a:lstStyle/>
          <a:p>
            <a:pPr algn="ctr">
              <a:lnSpc>
                <a:spcPct val="85000"/>
              </a:lnSpc>
            </a:pPr>
            <a:r>
              <a:rPr lang="en-US" sz="1600" dirty="0"/>
              <a:t>CAGR 2015-20 </a:t>
            </a:r>
          </a:p>
          <a:p>
            <a:pPr algn="ctr">
              <a:lnSpc>
                <a:spcPct val="85000"/>
              </a:lnSpc>
            </a:pPr>
            <a:r>
              <a:rPr lang="en-US" sz="2400" b="1" dirty="0"/>
              <a:t>10,0%</a:t>
            </a:r>
            <a:endParaRPr lang="fi-FI" sz="2400" b="1" dirty="0"/>
          </a:p>
        </p:txBody>
      </p:sp>
      <p:sp>
        <p:nvSpPr>
          <p:cNvPr id="37" name="TextBox 36">
            <a:extLst>
              <a:ext uri="{FF2B5EF4-FFF2-40B4-BE49-F238E27FC236}">
                <a16:creationId xmlns:a16="http://schemas.microsoft.com/office/drawing/2014/main" id="{DE7DD7D4-4EBC-45C9-A742-93784F31BA1D}"/>
              </a:ext>
            </a:extLst>
          </p:cNvPr>
          <p:cNvSpPr txBox="1"/>
          <p:nvPr/>
        </p:nvSpPr>
        <p:spPr>
          <a:xfrm>
            <a:off x="7451903" y="2192717"/>
            <a:ext cx="1892835" cy="338169"/>
          </a:xfrm>
          <a:prstGeom prst="rect">
            <a:avLst/>
          </a:prstGeom>
          <a:noFill/>
        </p:spPr>
        <p:txBody>
          <a:bodyPr wrap="square" rtlCol="0">
            <a:spAutoFit/>
          </a:bodyPr>
          <a:lstStyle/>
          <a:p>
            <a:pPr algn="ctr">
              <a:lnSpc>
                <a:spcPct val="85000"/>
              </a:lnSpc>
            </a:pPr>
            <a:r>
              <a:rPr lang="en-US" b="1" dirty="0"/>
              <a:t>“</a:t>
            </a:r>
            <a:r>
              <a:rPr lang="en-US" b="1" dirty="0" err="1"/>
              <a:t>Nopea</a:t>
            </a:r>
            <a:r>
              <a:rPr lang="en-US" b="1" dirty="0"/>
              <a:t> </a:t>
            </a:r>
            <a:r>
              <a:rPr lang="en-US" b="1" dirty="0" err="1"/>
              <a:t>kasvu</a:t>
            </a:r>
            <a:r>
              <a:rPr lang="en-US" b="1" dirty="0"/>
              <a:t>”</a:t>
            </a:r>
            <a:endParaRPr lang="fi-FI" b="1" dirty="0"/>
          </a:p>
        </p:txBody>
      </p:sp>
      <p:sp>
        <p:nvSpPr>
          <p:cNvPr id="66" name="TextBox 65">
            <a:extLst>
              <a:ext uri="{FF2B5EF4-FFF2-40B4-BE49-F238E27FC236}">
                <a16:creationId xmlns:a16="http://schemas.microsoft.com/office/drawing/2014/main" id="{FB1C4C01-F7A6-42FE-B41B-CD918B557E25}"/>
              </a:ext>
            </a:extLst>
          </p:cNvPr>
          <p:cNvSpPr txBox="1"/>
          <p:nvPr/>
        </p:nvSpPr>
        <p:spPr>
          <a:xfrm>
            <a:off x="576086" y="3523019"/>
            <a:ext cx="1619250" cy="624786"/>
          </a:xfrm>
          <a:prstGeom prst="rect">
            <a:avLst/>
          </a:prstGeom>
          <a:noFill/>
        </p:spPr>
        <p:txBody>
          <a:bodyPr wrap="square" rtlCol="0">
            <a:spAutoFit/>
          </a:bodyPr>
          <a:lstStyle/>
          <a:p>
            <a:pPr algn="ctr">
              <a:lnSpc>
                <a:spcPct val="85000"/>
              </a:lnSpc>
            </a:pPr>
            <a:r>
              <a:rPr lang="en-US" sz="2400" b="1" dirty="0"/>
              <a:t>3,5</a:t>
            </a:r>
          </a:p>
          <a:p>
            <a:pPr algn="ctr">
              <a:lnSpc>
                <a:spcPct val="85000"/>
              </a:lnSpc>
            </a:pPr>
            <a:r>
              <a:rPr lang="en-US" sz="1600" dirty="0"/>
              <a:t>MILJARDIA</a:t>
            </a:r>
            <a:endParaRPr lang="fi-FI" sz="1600" b="1" dirty="0"/>
          </a:p>
        </p:txBody>
      </p:sp>
      <p:sp>
        <p:nvSpPr>
          <p:cNvPr id="67" name="TextBox 66">
            <a:extLst>
              <a:ext uri="{FF2B5EF4-FFF2-40B4-BE49-F238E27FC236}">
                <a16:creationId xmlns:a16="http://schemas.microsoft.com/office/drawing/2014/main" id="{FB1C4C01-F7A6-42FE-B41B-CD918B557E25}"/>
              </a:ext>
            </a:extLst>
          </p:cNvPr>
          <p:cNvSpPr txBox="1"/>
          <p:nvPr/>
        </p:nvSpPr>
        <p:spPr>
          <a:xfrm>
            <a:off x="2832850" y="3523019"/>
            <a:ext cx="1619250" cy="624786"/>
          </a:xfrm>
          <a:prstGeom prst="rect">
            <a:avLst/>
          </a:prstGeom>
          <a:noFill/>
        </p:spPr>
        <p:txBody>
          <a:bodyPr wrap="square" rtlCol="0">
            <a:spAutoFit/>
          </a:bodyPr>
          <a:lstStyle/>
          <a:p>
            <a:pPr algn="ctr">
              <a:lnSpc>
                <a:spcPct val="85000"/>
              </a:lnSpc>
            </a:pPr>
            <a:r>
              <a:rPr lang="en-US" sz="2400" b="1" dirty="0"/>
              <a:t>0,4</a:t>
            </a:r>
          </a:p>
          <a:p>
            <a:pPr algn="ctr">
              <a:lnSpc>
                <a:spcPct val="85000"/>
              </a:lnSpc>
            </a:pPr>
            <a:r>
              <a:rPr lang="en-US" sz="1600" dirty="0"/>
              <a:t>MILJARDIA</a:t>
            </a:r>
            <a:endParaRPr lang="fi-FI" sz="1600" b="1" dirty="0"/>
          </a:p>
        </p:txBody>
      </p:sp>
      <p:sp>
        <p:nvSpPr>
          <p:cNvPr id="68" name="TextBox 67">
            <a:extLst>
              <a:ext uri="{FF2B5EF4-FFF2-40B4-BE49-F238E27FC236}">
                <a16:creationId xmlns:a16="http://schemas.microsoft.com/office/drawing/2014/main" id="{FB1C4C01-F7A6-42FE-B41B-CD918B557E25}"/>
              </a:ext>
            </a:extLst>
          </p:cNvPr>
          <p:cNvSpPr txBox="1"/>
          <p:nvPr/>
        </p:nvSpPr>
        <p:spPr>
          <a:xfrm>
            <a:off x="5188103" y="3523019"/>
            <a:ext cx="1619250" cy="624786"/>
          </a:xfrm>
          <a:prstGeom prst="rect">
            <a:avLst/>
          </a:prstGeom>
          <a:noFill/>
        </p:spPr>
        <p:txBody>
          <a:bodyPr wrap="square" rtlCol="0">
            <a:spAutoFit/>
          </a:bodyPr>
          <a:lstStyle/>
          <a:p>
            <a:pPr algn="ctr">
              <a:lnSpc>
                <a:spcPct val="85000"/>
              </a:lnSpc>
            </a:pPr>
            <a:r>
              <a:rPr lang="en-US" sz="2400" b="1" dirty="0"/>
              <a:t>1,0</a:t>
            </a:r>
          </a:p>
          <a:p>
            <a:pPr algn="ctr">
              <a:lnSpc>
                <a:spcPct val="85000"/>
              </a:lnSpc>
            </a:pPr>
            <a:r>
              <a:rPr lang="en-US" sz="1600" dirty="0"/>
              <a:t>MILJARDIA</a:t>
            </a:r>
            <a:endParaRPr lang="fi-FI" sz="1600" b="1" dirty="0"/>
          </a:p>
        </p:txBody>
      </p:sp>
      <p:sp>
        <p:nvSpPr>
          <p:cNvPr id="69" name="TextBox 68">
            <a:extLst>
              <a:ext uri="{FF2B5EF4-FFF2-40B4-BE49-F238E27FC236}">
                <a16:creationId xmlns:a16="http://schemas.microsoft.com/office/drawing/2014/main" id="{FB1C4C01-F7A6-42FE-B41B-CD918B557E25}"/>
              </a:ext>
            </a:extLst>
          </p:cNvPr>
          <p:cNvSpPr txBox="1"/>
          <p:nvPr/>
        </p:nvSpPr>
        <p:spPr>
          <a:xfrm>
            <a:off x="7588696" y="3523019"/>
            <a:ext cx="1619250" cy="624786"/>
          </a:xfrm>
          <a:prstGeom prst="rect">
            <a:avLst/>
          </a:prstGeom>
          <a:noFill/>
        </p:spPr>
        <p:txBody>
          <a:bodyPr wrap="square" rtlCol="0">
            <a:spAutoFit/>
          </a:bodyPr>
          <a:lstStyle/>
          <a:p>
            <a:pPr algn="ctr">
              <a:lnSpc>
                <a:spcPct val="85000"/>
              </a:lnSpc>
            </a:pPr>
            <a:r>
              <a:rPr lang="en-US" sz="2400" b="1" dirty="0"/>
              <a:t>16,0</a:t>
            </a:r>
          </a:p>
          <a:p>
            <a:pPr algn="ctr">
              <a:lnSpc>
                <a:spcPct val="85000"/>
              </a:lnSpc>
            </a:pPr>
            <a:r>
              <a:rPr lang="en-US" sz="1600" dirty="0"/>
              <a:t>MILJARDIA</a:t>
            </a:r>
            <a:endParaRPr lang="fi-FI" sz="1600" b="1" dirty="0"/>
          </a:p>
        </p:txBody>
      </p:sp>
      <p:sp>
        <p:nvSpPr>
          <p:cNvPr id="70" name="TextBox 69">
            <a:extLst>
              <a:ext uri="{FF2B5EF4-FFF2-40B4-BE49-F238E27FC236}">
                <a16:creationId xmlns:a16="http://schemas.microsoft.com/office/drawing/2014/main" id="{FB1C4C01-F7A6-42FE-B41B-CD918B557E25}"/>
              </a:ext>
            </a:extLst>
          </p:cNvPr>
          <p:cNvSpPr txBox="1"/>
          <p:nvPr/>
        </p:nvSpPr>
        <p:spPr>
          <a:xfrm>
            <a:off x="9867278" y="3523019"/>
            <a:ext cx="1619250" cy="624786"/>
          </a:xfrm>
          <a:prstGeom prst="rect">
            <a:avLst/>
          </a:prstGeom>
          <a:noFill/>
        </p:spPr>
        <p:txBody>
          <a:bodyPr wrap="square" rtlCol="0">
            <a:spAutoFit/>
          </a:bodyPr>
          <a:lstStyle/>
          <a:p>
            <a:pPr algn="ctr">
              <a:lnSpc>
                <a:spcPct val="85000"/>
              </a:lnSpc>
            </a:pPr>
            <a:r>
              <a:rPr lang="en-US" sz="2400" b="1" dirty="0"/>
              <a:t>4,6</a:t>
            </a:r>
          </a:p>
          <a:p>
            <a:pPr algn="ctr">
              <a:lnSpc>
                <a:spcPct val="85000"/>
              </a:lnSpc>
            </a:pPr>
            <a:r>
              <a:rPr lang="en-US" sz="1600" dirty="0"/>
              <a:t>MILJARDIA</a:t>
            </a:r>
            <a:endParaRPr lang="fi-FI" sz="1600" b="1" dirty="0"/>
          </a:p>
        </p:txBody>
      </p:sp>
      <p:cxnSp>
        <p:nvCxnSpPr>
          <p:cNvPr id="81" name="Straight Connector 80"/>
          <p:cNvCxnSpPr/>
          <p:nvPr/>
        </p:nvCxnSpPr>
        <p:spPr>
          <a:xfrm>
            <a:off x="9580478" y="2009835"/>
            <a:ext cx="2105472"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580478" y="2733044"/>
            <a:ext cx="2105472"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580478" y="4354026"/>
            <a:ext cx="2105472"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580478" y="5397757"/>
            <a:ext cx="2105472"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FB99B0B-3E24-4E1B-A3E1-F390640F8215}"/>
              </a:ext>
            </a:extLst>
          </p:cNvPr>
          <p:cNvSpPr txBox="1"/>
          <p:nvPr/>
        </p:nvSpPr>
        <p:spPr>
          <a:xfrm>
            <a:off x="4979598" y="2192718"/>
            <a:ext cx="1952169" cy="338169"/>
          </a:xfrm>
          <a:prstGeom prst="rect">
            <a:avLst/>
          </a:prstGeom>
          <a:noFill/>
        </p:spPr>
        <p:txBody>
          <a:bodyPr wrap="square" rtlCol="0">
            <a:spAutoFit/>
          </a:bodyPr>
          <a:lstStyle/>
          <a:p>
            <a:pPr algn="ctr">
              <a:lnSpc>
                <a:spcPct val="85000"/>
              </a:lnSpc>
            </a:pPr>
            <a:r>
              <a:rPr lang="en-US" b="1" dirty="0"/>
              <a:t>“</a:t>
            </a:r>
            <a:r>
              <a:rPr lang="en-US" b="1" dirty="0" err="1"/>
              <a:t>Nopea</a:t>
            </a:r>
            <a:r>
              <a:rPr lang="en-US" b="1" dirty="0"/>
              <a:t> </a:t>
            </a:r>
            <a:r>
              <a:rPr lang="en-US" b="1" dirty="0" err="1"/>
              <a:t>kasvu</a:t>
            </a:r>
            <a:r>
              <a:rPr lang="en-US" b="1" dirty="0"/>
              <a:t>”</a:t>
            </a:r>
            <a:endParaRPr lang="fi-FI" b="1" dirty="0"/>
          </a:p>
        </p:txBody>
      </p:sp>
      <p:pic>
        <p:nvPicPr>
          <p:cNvPr id="98" name="Picture 9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420" y="2964530"/>
            <a:ext cx="1193800" cy="520700"/>
          </a:xfrm>
          <a:prstGeom prst="rect">
            <a:avLst/>
          </a:prstGeom>
        </p:spPr>
      </p:pic>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50" y="2964530"/>
            <a:ext cx="762000" cy="520700"/>
          </a:xfrm>
          <a:prstGeom prst="rect">
            <a:avLst/>
          </a:prstGeom>
        </p:spPr>
      </p:pic>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425" y="2964530"/>
            <a:ext cx="546100" cy="520700"/>
          </a:xfrm>
          <a:prstGeom prst="rect">
            <a:avLst/>
          </a:prstGeom>
        </p:spPr>
      </p:pic>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258" y="2964530"/>
            <a:ext cx="762000" cy="520700"/>
          </a:xfrm>
          <a:prstGeom prst="rect">
            <a:avLst/>
          </a:prstGeom>
        </p:spPr>
      </p:pic>
      <p:pic>
        <p:nvPicPr>
          <p:cNvPr id="103" name="Picture 1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678" y="2964530"/>
            <a:ext cx="546100" cy="520700"/>
          </a:xfrm>
          <a:prstGeom prst="rect">
            <a:avLst/>
          </a:prstGeom>
        </p:spPr>
      </p:pic>
      <p:cxnSp>
        <p:nvCxnSpPr>
          <p:cNvPr id="105" name="Straight Connector 104"/>
          <p:cNvCxnSpPr/>
          <p:nvPr/>
        </p:nvCxnSpPr>
        <p:spPr>
          <a:xfrm>
            <a:off x="9580478" y="5949950"/>
            <a:ext cx="2105472" cy="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FB1C4C01-F7A6-42FE-B41B-CD918B557E25}"/>
              </a:ext>
            </a:extLst>
          </p:cNvPr>
          <p:cNvSpPr txBox="1"/>
          <p:nvPr/>
        </p:nvSpPr>
        <p:spPr>
          <a:xfrm>
            <a:off x="572741" y="5457693"/>
            <a:ext cx="1619250" cy="413190"/>
          </a:xfrm>
          <a:prstGeom prst="rect">
            <a:avLst/>
          </a:prstGeom>
          <a:noFill/>
        </p:spPr>
        <p:txBody>
          <a:bodyPr wrap="square" rtlCol="0">
            <a:spAutoFit/>
          </a:bodyPr>
          <a:lstStyle/>
          <a:p>
            <a:pPr algn="ctr">
              <a:lnSpc>
                <a:spcPct val="85000"/>
              </a:lnSpc>
            </a:pPr>
            <a:r>
              <a:rPr lang="en-US" sz="1200" dirty="0" err="1"/>
              <a:t>Lähde</a:t>
            </a:r>
            <a:r>
              <a:rPr lang="en-US" sz="1200" dirty="0"/>
              <a:t>: </a:t>
            </a:r>
          </a:p>
          <a:p>
            <a:pPr algn="ctr">
              <a:lnSpc>
                <a:spcPct val="85000"/>
              </a:lnSpc>
            </a:pPr>
            <a:r>
              <a:rPr lang="en-US" sz="1200" dirty="0"/>
              <a:t>Gartner</a:t>
            </a:r>
          </a:p>
        </p:txBody>
      </p:sp>
      <p:sp>
        <p:nvSpPr>
          <p:cNvPr id="107" name="TextBox 106">
            <a:extLst>
              <a:ext uri="{FF2B5EF4-FFF2-40B4-BE49-F238E27FC236}">
                <a16:creationId xmlns:a16="http://schemas.microsoft.com/office/drawing/2014/main" id="{FB1C4C01-F7A6-42FE-B41B-CD918B557E25}"/>
              </a:ext>
            </a:extLst>
          </p:cNvPr>
          <p:cNvSpPr txBox="1"/>
          <p:nvPr/>
        </p:nvSpPr>
        <p:spPr>
          <a:xfrm>
            <a:off x="2832850" y="5457693"/>
            <a:ext cx="1619250" cy="413190"/>
          </a:xfrm>
          <a:prstGeom prst="rect">
            <a:avLst/>
          </a:prstGeom>
          <a:noFill/>
        </p:spPr>
        <p:txBody>
          <a:bodyPr wrap="square" rtlCol="0">
            <a:spAutoFit/>
          </a:bodyPr>
          <a:lstStyle/>
          <a:p>
            <a:pPr algn="ctr">
              <a:lnSpc>
                <a:spcPct val="85000"/>
              </a:lnSpc>
            </a:pPr>
            <a:r>
              <a:rPr lang="en-US" sz="1200" dirty="0" err="1"/>
              <a:t>Lähde</a:t>
            </a:r>
            <a:r>
              <a:rPr lang="en-US" sz="1200" dirty="0"/>
              <a:t>: </a:t>
            </a:r>
          </a:p>
          <a:p>
            <a:pPr algn="ctr">
              <a:lnSpc>
                <a:spcPct val="85000"/>
              </a:lnSpc>
            </a:pPr>
            <a:r>
              <a:rPr lang="en-US" sz="1200" dirty="0"/>
              <a:t>Gartner</a:t>
            </a:r>
          </a:p>
        </p:txBody>
      </p:sp>
      <p:sp>
        <p:nvSpPr>
          <p:cNvPr id="108" name="TextBox 107">
            <a:extLst>
              <a:ext uri="{FF2B5EF4-FFF2-40B4-BE49-F238E27FC236}">
                <a16:creationId xmlns:a16="http://schemas.microsoft.com/office/drawing/2014/main" id="{FB1C4C01-F7A6-42FE-B41B-CD918B557E25}"/>
              </a:ext>
            </a:extLst>
          </p:cNvPr>
          <p:cNvSpPr txBox="1"/>
          <p:nvPr/>
        </p:nvSpPr>
        <p:spPr>
          <a:xfrm>
            <a:off x="5146057" y="5457693"/>
            <a:ext cx="1619250" cy="406265"/>
          </a:xfrm>
          <a:prstGeom prst="rect">
            <a:avLst/>
          </a:prstGeom>
          <a:noFill/>
        </p:spPr>
        <p:txBody>
          <a:bodyPr wrap="square" rtlCol="0">
            <a:spAutoFit/>
          </a:bodyPr>
          <a:lstStyle/>
          <a:p>
            <a:pPr algn="ctr">
              <a:lnSpc>
                <a:spcPct val="85000"/>
              </a:lnSpc>
            </a:pPr>
            <a:r>
              <a:rPr lang="en-US" sz="1200" dirty="0" err="1"/>
              <a:t>Lähde</a:t>
            </a:r>
            <a:r>
              <a:rPr lang="en-US" sz="1200" dirty="0"/>
              <a:t>: </a:t>
            </a:r>
            <a:br>
              <a:rPr lang="en-US" sz="1200" dirty="0"/>
            </a:br>
            <a:r>
              <a:rPr lang="en-US" sz="1200" dirty="0"/>
              <a:t>IDC</a:t>
            </a:r>
          </a:p>
        </p:txBody>
      </p:sp>
      <p:sp>
        <p:nvSpPr>
          <p:cNvPr id="109" name="TextBox 108">
            <a:extLst>
              <a:ext uri="{FF2B5EF4-FFF2-40B4-BE49-F238E27FC236}">
                <a16:creationId xmlns:a16="http://schemas.microsoft.com/office/drawing/2014/main" id="{FB1C4C01-F7A6-42FE-B41B-CD918B557E25}"/>
              </a:ext>
            </a:extLst>
          </p:cNvPr>
          <p:cNvSpPr txBox="1"/>
          <p:nvPr/>
        </p:nvSpPr>
        <p:spPr>
          <a:xfrm>
            <a:off x="7588696" y="5457693"/>
            <a:ext cx="1619250" cy="413190"/>
          </a:xfrm>
          <a:prstGeom prst="rect">
            <a:avLst/>
          </a:prstGeom>
          <a:noFill/>
        </p:spPr>
        <p:txBody>
          <a:bodyPr wrap="square" rtlCol="0">
            <a:spAutoFit/>
          </a:bodyPr>
          <a:lstStyle/>
          <a:p>
            <a:pPr algn="ctr">
              <a:lnSpc>
                <a:spcPct val="85000"/>
              </a:lnSpc>
            </a:pPr>
            <a:r>
              <a:rPr lang="en-US" sz="1200" dirty="0" err="1"/>
              <a:t>Lähde</a:t>
            </a:r>
            <a:r>
              <a:rPr lang="en-US" sz="1200" dirty="0"/>
              <a:t>: </a:t>
            </a:r>
            <a:r>
              <a:rPr lang="en-US" sz="1200" dirty="0" err="1"/>
              <a:t>Markets&amp;Markets</a:t>
            </a:r>
            <a:endParaRPr lang="en-US" sz="1200" dirty="0"/>
          </a:p>
        </p:txBody>
      </p:sp>
      <p:sp>
        <p:nvSpPr>
          <p:cNvPr id="111" name="TextBox 110">
            <a:extLst>
              <a:ext uri="{FF2B5EF4-FFF2-40B4-BE49-F238E27FC236}">
                <a16:creationId xmlns:a16="http://schemas.microsoft.com/office/drawing/2014/main" id="{FB1C4C01-F7A6-42FE-B41B-CD918B557E25}"/>
              </a:ext>
            </a:extLst>
          </p:cNvPr>
          <p:cNvSpPr txBox="1"/>
          <p:nvPr/>
        </p:nvSpPr>
        <p:spPr>
          <a:xfrm>
            <a:off x="9894633" y="5457693"/>
            <a:ext cx="1619250" cy="413190"/>
          </a:xfrm>
          <a:prstGeom prst="rect">
            <a:avLst/>
          </a:prstGeom>
          <a:noFill/>
        </p:spPr>
        <p:txBody>
          <a:bodyPr wrap="square" rtlCol="0">
            <a:spAutoFit/>
          </a:bodyPr>
          <a:lstStyle/>
          <a:p>
            <a:pPr algn="ctr">
              <a:lnSpc>
                <a:spcPct val="85000"/>
              </a:lnSpc>
            </a:pPr>
            <a:r>
              <a:rPr lang="en-US" sz="1200" dirty="0" err="1"/>
              <a:t>Lähde</a:t>
            </a:r>
            <a:r>
              <a:rPr lang="en-US" sz="1200" dirty="0"/>
              <a:t>: </a:t>
            </a:r>
          </a:p>
          <a:p>
            <a:pPr algn="ctr">
              <a:lnSpc>
                <a:spcPct val="85000"/>
              </a:lnSpc>
            </a:pPr>
            <a:r>
              <a:rPr lang="en-US" sz="1200" dirty="0"/>
              <a:t>Gartner</a:t>
            </a:r>
          </a:p>
        </p:txBody>
      </p:sp>
      <p:cxnSp>
        <p:nvCxnSpPr>
          <p:cNvPr id="112" name="Straight Connector 111"/>
          <p:cNvCxnSpPr/>
          <p:nvPr/>
        </p:nvCxnSpPr>
        <p:spPr>
          <a:xfrm>
            <a:off x="515938" y="2009835"/>
            <a:ext cx="8858814" cy="8313"/>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15938" y="2716938"/>
            <a:ext cx="8858814" cy="8313"/>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15938" y="4345713"/>
            <a:ext cx="8858814" cy="8313"/>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15938" y="5387601"/>
            <a:ext cx="8858814" cy="8313"/>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15938" y="5945793"/>
            <a:ext cx="8858814" cy="8313"/>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93075DA-AB2D-4F93-82DE-65289298B523}"/>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B667A5D6-89A6-46C6-AF6D-7C6207E55848}"/>
              </a:ext>
            </a:extLst>
          </p:cNvPr>
          <p:cNvSpPr>
            <a:spLocks noGrp="1"/>
          </p:cNvSpPr>
          <p:nvPr>
            <p:ph type="sldNum" sz="quarter" idx="12"/>
          </p:nvPr>
        </p:nvSpPr>
        <p:spPr/>
        <p:txBody>
          <a:bodyPr/>
          <a:lstStyle/>
          <a:p>
            <a:fld id="{7F38D28D-79A6-4EC7-ADA6-1F74D6C7DECE}" type="slidenum">
              <a:rPr lang="en-GB" smtClean="0"/>
              <a:t>5</a:t>
            </a:fld>
            <a:endParaRPr lang="en-GB"/>
          </a:p>
        </p:txBody>
      </p:sp>
    </p:spTree>
    <p:extLst>
      <p:ext uri="{BB962C8B-B14F-4D97-AF65-F5344CB8AC3E}">
        <p14:creationId xmlns:p14="http://schemas.microsoft.com/office/powerpoint/2010/main" val="147529326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8000" b="0" dirty="0">
                <a:solidFill>
                  <a:schemeClr val="tx1"/>
                </a:solidFill>
              </a:rPr>
              <a:t>F-SECUREN</a:t>
            </a:r>
            <a:r>
              <a:rPr lang="fi-FI" sz="8000" b="0" dirty="0"/>
              <a:t> </a:t>
            </a:r>
            <a:br>
              <a:rPr lang="fi-FI" sz="8000" b="0" dirty="0"/>
            </a:br>
            <a:r>
              <a:rPr lang="en-US" sz="8000" b="0" dirty="0" err="1"/>
              <a:t>strategIA</a:t>
            </a:r>
            <a:r>
              <a:rPr lang="fi-FI" sz="8000" b="0" dirty="0"/>
              <a:t> </a:t>
            </a:r>
            <a:endParaRPr lang="en-US" sz="8000" b="0" dirty="0"/>
          </a:p>
        </p:txBody>
      </p:sp>
      <p:sp>
        <p:nvSpPr>
          <p:cNvPr id="2" name="Footer Placeholder 1">
            <a:extLst>
              <a:ext uri="{FF2B5EF4-FFF2-40B4-BE49-F238E27FC236}">
                <a16:creationId xmlns:a16="http://schemas.microsoft.com/office/drawing/2014/main" id="{F67219F1-0999-434D-AB05-49CD67EF2726}"/>
              </a:ext>
            </a:extLst>
          </p:cNvPr>
          <p:cNvSpPr>
            <a:spLocks noGrp="1"/>
          </p:cNvSpPr>
          <p:nvPr>
            <p:ph type="ftr" sz="quarter" idx="11"/>
          </p:nvPr>
        </p:nvSpPr>
        <p:spPr/>
        <p:txBody>
          <a:bodyPr/>
          <a:lstStyle/>
          <a:p>
            <a:r>
              <a:rPr lang="en-US"/>
              <a:t>© F-Securen 30. yhtiökokous (2018)</a:t>
            </a:r>
            <a:endParaRPr lang="en-GB" dirty="0"/>
          </a:p>
        </p:txBody>
      </p:sp>
      <p:sp>
        <p:nvSpPr>
          <p:cNvPr id="4" name="Slide Number Placeholder 3">
            <a:extLst>
              <a:ext uri="{FF2B5EF4-FFF2-40B4-BE49-F238E27FC236}">
                <a16:creationId xmlns:a16="http://schemas.microsoft.com/office/drawing/2014/main" id="{8EFC131C-6CF5-404F-A168-67EC12948BD3}"/>
              </a:ext>
            </a:extLst>
          </p:cNvPr>
          <p:cNvSpPr>
            <a:spLocks noGrp="1"/>
          </p:cNvSpPr>
          <p:nvPr>
            <p:ph type="sldNum" sz="quarter" idx="12"/>
          </p:nvPr>
        </p:nvSpPr>
        <p:spPr/>
        <p:txBody>
          <a:bodyPr/>
          <a:lstStyle/>
          <a:p>
            <a:fld id="{7F38D28D-79A6-4EC7-ADA6-1F74D6C7DECE}" type="slidenum">
              <a:rPr lang="en-GB" smtClean="0"/>
              <a:t>6</a:t>
            </a:fld>
            <a:endParaRPr lang="en-GB"/>
          </a:p>
        </p:txBody>
      </p:sp>
    </p:spTree>
    <p:extLst>
      <p:ext uri="{BB962C8B-B14F-4D97-AF65-F5344CB8AC3E}">
        <p14:creationId xmlns:p14="http://schemas.microsoft.com/office/powerpoint/2010/main" val="25480939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77" y="2757754"/>
            <a:ext cx="1956101" cy="1947045"/>
          </a:xfrm>
          <a:prstGeom prst="rect">
            <a:avLst/>
          </a:prstGeom>
        </p:spPr>
      </p:pic>
      <p:sp>
        <p:nvSpPr>
          <p:cNvPr id="3" name="TextBox 2"/>
          <p:cNvSpPr txBox="1"/>
          <p:nvPr/>
        </p:nvSpPr>
        <p:spPr>
          <a:xfrm rot="19141478">
            <a:off x="5438641" y="2994836"/>
            <a:ext cx="1619008" cy="1619008"/>
          </a:xfrm>
          <a:prstGeom prst="rect">
            <a:avLst/>
          </a:prstGeom>
          <a:noFill/>
        </p:spPr>
        <p:txBody>
          <a:bodyPr wrap="square" rtlCol="0">
            <a:prstTxWarp prst="textArchUp">
              <a:avLst/>
            </a:prstTxWarp>
            <a:noAutofit/>
          </a:bodyPr>
          <a:lstStyle/>
          <a:p>
            <a:pPr algn="ctr"/>
            <a:r>
              <a:rPr lang="en-US" b="1" dirty="0">
                <a:solidFill>
                  <a:schemeClr val="tx1">
                    <a:lumMod val="50000"/>
                    <a:lumOff val="50000"/>
                  </a:schemeClr>
                </a:solidFill>
              </a:rPr>
              <a:t>ENNAKOI</a:t>
            </a:r>
          </a:p>
        </p:txBody>
      </p:sp>
      <p:sp>
        <p:nvSpPr>
          <p:cNvPr id="32" name="TextBox 31"/>
          <p:cNvSpPr txBox="1"/>
          <p:nvPr/>
        </p:nvSpPr>
        <p:spPr>
          <a:xfrm rot="2860799">
            <a:off x="5300129" y="3008098"/>
            <a:ext cx="1582894" cy="1582894"/>
          </a:xfrm>
          <a:prstGeom prst="rect">
            <a:avLst/>
          </a:prstGeom>
          <a:noFill/>
        </p:spPr>
        <p:txBody>
          <a:bodyPr wrap="square" rtlCol="0">
            <a:prstTxWarp prst="textArchUp">
              <a:avLst/>
            </a:prstTxWarp>
            <a:noAutofit/>
          </a:bodyPr>
          <a:lstStyle/>
          <a:p>
            <a:pPr algn="ctr"/>
            <a:r>
              <a:rPr lang="en-US" b="1" dirty="0">
                <a:solidFill>
                  <a:schemeClr val="tx1">
                    <a:lumMod val="50000"/>
                    <a:lumOff val="50000"/>
                  </a:schemeClr>
                </a:solidFill>
              </a:rPr>
              <a:t>ESTÄ</a:t>
            </a:r>
          </a:p>
        </p:txBody>
      </p:sp>
      <p:sp>
        <p:nvSpPr>
          <p:cNvPr id="33" name="TextBox 32"/>
          <p:cNvSpPr txBox="1"/>
          <p:nvPr/>
        </p:nvSpPr>
        <p:spPr>
          <a:xfrm rot="2917627">
            <a:off x="5396395" y="2801258"/>
            <a:ext cx="1705654" cy="1705654"/>
          </a:xfrm>
          <a:prstGeom prst="rect">
            <a:avLst/>
          </a:prstGeom>
          <a:noFill/>
        </p:spPr>
        <p:txBody>
          <a:bodyPr wrap="square" rtlCol="0">
            <a:prstTxWarp prst="textArchDown">
              <a:avLst/>
            </a:prstTxWarp>
            <a:noAutofit/>
          </a:bodyPr>
          <a:lstStyle/>
          <a:p>
            <a:pPr algn="ctr"/>
            <a:r>
              <a:rPr lang="en-US" b="1" dirty="0">
                <a:solidFill>
                  <a:schemeClr val="tx1">
                    <a:lumMod val="50000"/>
                    <a:lumOff val="50000"/>
                  </a:schemeClr>
                </a:solidFill>
              </a:rPr>
              <a:t>REAGOI</a:t>
            </a:r>
          </a:p>
        </p:txBody>
      </p:sp>
      <p:sp>
        <p:nvSpPr>
          <p:cNvPr id="2" name="Title 1"/>
          <p:cNvSpPr>
            <a:spLocks noGrp="1"/>
          </p:cNvSpPr>
          <p:nvPr>
            <p:ph type="title"/>
          </p:nvPr>
        </p:nvSpPr>
        <p:spPr>
          <a:xfrm>
            <a:off x="525826" y="893224"/>
            <a:ext cx="11160124" cy="589393"/>
          </a:xfrm>
        </p:spPr>
        <p:txBody>
          <a:bodyPr/>
          <a:lstStyle/>
          <a:p>
            <a:r>
              <a:rPr lang="en-US" sz="4800" dirty="0"/>
              <a:t>F-SECUREN TARJOOMAN LAAJENTAMINEN</a:t>
            </a:r>
            <a:endParaRPr lang="en-US" sz="4800" dirty="0">
              <a:solidFill>
                <a:schemeClr val="tx1"/>
              </a:solidFill>
            </a:endParaRPr>
          </a:p>
        </p:txBody>
      </p:sp>
      <p:sp>
        <p:nvSpPr>
          <p:cNvPr id="25" name="Slide Number Placeholder 24"/>
          <p:cNvSpPr>
            <a:spLocks noGrp="1"/>
          </p:cNvSpPr>
          <p:nvPr>
            <p:ph type="sldNum" sz="quarter" idx="12"/>
          </p:nvPr>
        </p:nvSpPr>
        <p:spPr/>
        <p:txBody>
          <a:bodyPr/>
          <a:lstStyle/>
          <a:p>
            <a:fld id="{7F38D28D-79A6-4EC7-ADA6-1F74D6C7DECE}" type="slidenum">
              <a:rPr lang="en-GB" smtClean="0"/>
              <a:t>7</a:t>
            </a:fld>
            <a:endParaRPr lang="en-GB"/>
          </a:p>
        </p:txBody>
      </p:sp>
      <p:cxnSp>
        <p:nvCxnSpPr>
          <p:cNvPr id="7" name="Straight Connector 6"/>
          <p:cNvCxnSpPr/>
          <p:nvPr/>
        </p:nvCxnSpPr>
        <p:spPr>
          <a:xfrm>
            <a:off x="8297693" y="5193130"/>
            <a:ext cx="336880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1" idx="2"/>
          </p:cNvCxnSpPr>
          <p:nvPr/>
        </p:nvCxnSpPr>
        <p:spPr>
          <a:xfrm>
            <a:off x="515938" y="5193130"/>
            <a:ext cx="774703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722868" y="5094475"/>
            <a:ext cx="197310" cy="19731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Oval 10"/>
          <p:cNvSpPr/>
          <p:nvPr/>
        </p:nvSpPr>
        <p:spPr>
          <a:xfrm>
            <a:off x="8262975" y="5094475"/>
            <a:ext cx="197310" cy="19731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3" name="TextBox 12"/>
          <p:cNvSpPr txBox="1"/>
          <p:nvPr/>
        </p:nvSpPr>
        <p:spPr>
          <a:xfrm>
            <a:off x="537910" y="5291785"/>
            <a:ext cx="3283613" cy="646331"/>
          </a:xfrm>
          <a:prstGeom prst="rect">
            <a:avLst/>
          </a:prstGeom>
          <a:noFill/>
        </p:spPr>
        <p:txBody>
          <a:bodyPr wrap="square" rtlCol="0">
            <a:spAutoFit/>
          </a:bodyPr>
          <a:lstStyle/>
          <a:p>
            <a:pPr algn="ctr"/>
            <a:r>
              <a:rPr lang="mr-IN" b="1" dirty="0">
                <a:solidFill>
                  <a:schemeClr val="tx2"/>
                </a:solidFill>
              </a:rPr>
              <a:t>–</a:t>
            </a:r>
            <a:r>
              <a:rPr lang="fi-FI" b="1" dirty="0">
                <a:solidFill>
                  <a:schemeClr val="tx2"/>
                </a:solidFill>
              </a:rPr>
              <a:t> </a:t>
            </a:r>
            <a:r>
              <a:rPr lang="en-US" b="1" dirty="0">
                <a:solidFill>
                  <a:schemeClr val="tx2"/>
                </a:solidFill>
              </a:rPr>
              <a:t>2015</a:t>
            </a:r>
          </a:p>
          <a:p>
            <a:pPr algn="ctr"/>
            <a:endParaRPr lang="en-US" b="1" dirty="0">
              <a:solidFill>
                <a:schemeClr val="tx2"/>
              </a:solidFill>
            </a:endParaRPr>
          </a:p>
        </p:txBody>
      </p:sp>
      <p:sp>
        <p:nvSpPr>
          <p:cNvPr id="20" name="TextBox 19"/>
          <p:cNvSpPr txBox="1"/>
          <p:nvPr/>
        </p:nvSpPr>
        <p:spPr>
          <a:xfrm>
            <a:off x="3821524" y="5291785"/>
            <a:ext cx="4540106" cy="646331"/>
          </a:xfrm>
          <a:prstGeom prst="rect">
            <a:avLst/>
          </a:prstGeom>
          <a:noFill/>
        </p:spPr>
        <p:txBody>
          <a:bodyPr wrap="square" rtlCol="0">
            <a:spAutoFit/>
          </a:bodyPr>
          <a:lstStyle/>
          <a:p>
            <a:pPr algn="ctr"/>
            <a:r>
              <a:rPr lang="fi-FI" b="1" dirty="0">
                <a:solidFill>
                  <a:schemeClr val="tx2"/>
                </a:solidFill>
              </a:rPr>
              <a:t>2015</a:t>
            </a:r>
            <a:r>
              <a:rPr lang="mr-IN" b="1" dirty="0">
                <a:solidFill>
                  <a:schemeClr val="tx2"/>
                </a:solidFill>
              </a:rPr>
              <a:t>–</a:t>
            </a:r>
            <a:r>
              <a:rPr lang="en-US" b="1" dirty="0">
                <a:solidFill>
                  <a:schemeClr val="tx2"/>
                </a:solidFill>
              </a:rPr>
              <a:t>2017</a:t>
            </a:r>
          </a:p>
          <a:p>
            <a:pPr algn="ctr"/>
            <a:endParaRPr lang="en-US" b="1" dirty="0">
              <a:solidFill>
                <a:schemeClr val="tx2"/>
              </a:solidFill>
            </a:endParaRPr>
          </a:p>
        </p:txBody>
      </p:sp>
      <p:sp>
        <p:nvSpPr>
          <p:cNvPr id="23" name="TextBox 22"/>
          <p:cNvSpPr txBox="1"/>
          <p:nvPr/>
        </p:nvSpPr>
        <p:spPr>
          <a:xfrm>
            <a:off x="8361630" y="5274118"/>
            <a:ext cx="3322898" cy="369332"/>
          </a:xfrm>
          <a:prstGeom prst="rect">
            <a:avLst/>
          </a:prstGeom>
          <a:noFill/>
        </p:spPr>
        <p:txBody>
          <a:bodyPr wrap="square" rtlCol="0">
            <a:spAutoFit/>
          </a:bodyPr>
          <a:lstStyle/>
          <a:p>
            <a:pPr algn="ctr"/>
            <a:r>
              <a:rPr lang="fi-FI" b="1" dirty="0">
                <a:solidFill>
                  <a:schemeClr val="tx2"/>
                </a:solidFill>
              </a:rPr>
              <a:t>2018</a:t>
            </a:r>
            <a:r>
              <a:rPr lang="mr-IN" b="1" dirty="0">
                <a:solidFill>
                  <a:schemeClr val="tx2"/>
                </a:solidFill>
              </a:rPr>
              <a:t> –</a:t>
            </a:r>
            <a:r>
              <a:rPr lang="fi-FI" b="1" dirty="0">
                <a:solidFill>
                  <a:schemeClr val="tx2"/>
                </a:solidFill>
              </a:rPr>
              <a:t> </a:t>
            </a:r>
            <a:endParaRPr lang="en-US" b="1" dirty="0">
              <a:solidFill>
                <a:schemeClr val="tx2"/>
              </a:solidFill>
            </a:endParaRPr>
          </a:p>
        </p:txBody>
      </p:sp>
      <p:cxnSp>
        <p:nvCxnSpPr>
          <p:cNvPr id="42" name="Straight Connector 41"/>
          <p:cNvCxnSpPr>
            <a:stCxn id="10" idx="0"/>
          </p:cNvCxnSpPr>
          <p:nvPr/>
        </p:nvCxnSpPr>
        <p:spPr>
          <a:xfrm flipV="1">
            <a:off x="3821523" y="1934803"/>
            <a:ext cx="0" cy="3159672"/>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361630" y="1934803"/>
            <a:ext cx="3304863" cy="535531"/>
          </a:xfrm>
          <a:prstGeom prst="rect">
            <a:avLst/>
          </a:prstGeom>
          <a:noFill/>
        </p:spPr>
        <p:txBody>
          <a:bodyPr wrap="square" rtlCol="0">
            <a:spAutoFit/>
          </a:bodyPr>
          <a:lstStyle/>
          <a:p>
            <a:pPr algn="ctr">
              <a:lnSpc>
                <a:spcPct val="80000"/>
              </a:lnSpc>
            </a:pPr>
            <a:r>
              <a:rPr lang="en-US" b="1" dirty="0">
                <a:solidFill>
                  <a:schemeClr val="tx2"/>
                </a:solidFill>
              </a:rPr>
              <a:t>INTEGROITU KYBERTURVALLISUUSRATKAISU</a:t>
            </a:r>
          </a:p>
        </p:txBody>
      </p:sp>
      <p:cxnSp>
        <p:nvCxnSpPr>
          <p:cNvPr id="53" name="Straight Connector 52"/>
          <p:cNvCxnSpPr/>
          <p:nvPr/>
        </p:nvCxnSpPr>
        <p:spPr>
          <a:xfrm flipV="1">
            <a:off x="8361630" y="1934803"/>
            <a:ext cx="0" cy="3159674"/>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5CC981-2195-46D9-86E6-B175CE9522F7}"/>
              </a:ext>
            </a:extLst>
          </p:cNvPr>
          <p:cNvSpPr txBox="1"/>
          <p:nvPr/>
        </p:nvSpPr>
        <p:spPr>
          <a:xfrm>
            <a:off x="4347712" y="3266083"/>
            <a:ext cx="903097" cy="350865"/>
          </a:xfrm>
          <a:prstGeom prst="rect">
            <a:avLst/>
          </a:prstGeom>
          <a:noFill/>
        </p:spPr>
        <p:txBody>
          <a:bodyPr wrap="square" rtlCol="0">
            <a:spAutoFit/>
          </a:bodyPr>
          <a:lstStyle/>
          <a:p>
            <a:pPr algn="ctr">
              <a:lnSpc>
                <a:spcPct val="80000"/>
              </a:lnSpc>
            </a:pPr>
            <a:r>
              <a:rPr lang="en-US" sz="1050" dirty="0"/>
              <a:t>F-Secure Radar</a:t>
            </a:r>
            <a:endParaRPr lang="fi-FI" sz="1050" dirty="0"/>
          </a:p>
        </p:txBody>
      </p:sp>
      <p:sp>
        <p:nvSpPr>
          <p:cNvPr id="36" name="TextBox 35">
            <a:extLst>
              <a:ext uri="{FF2B5EF4-FFF2-40B4-BE49-F238E27FC236}">
                <a16:creationId xmlns:a16="http://schemas.microsoft.com/office/drawing/2014/main" id="{64D392EA-EAC4-4E17-9289-61B19BFD0B3A}"/>
              </a:ext>
            </a:extLst>
          </p:cNvPr>
          <p:cNvSpPr txBox="1"/>
          <p:nvPr/>
        </p:nvSpPr>
        <p:spPr>
          <a:xfrm>
            <a:off x="4225947" y="4463878"/>
            <a:ext cx="1134609" cy="350865"/>
          </a:xfrm>
          <a:prstGeom prst="rect">
            <a:avLst/>
          </a:prstGeom>
          <a:noFill/>
        </p:spPr>
        <p:txBody>
          <a:bodyPr wrap="square" rtlCol="0">
            <a:spAutoFit/>
          </a:bodyPr>
          <a:lstStyle/>
          <a:p>
            <a:pPr algn="ctr">
              <a:lnSpc>
                <a:spcPct val="80000"/>
              </a:lnSpc>
            </a:pPr>
            <a:r>
              <a:rPr lang="en-US" sz="1050" dirty="0" err="1"/>
              <a:t>Kyberturvallisuus-palvelut</a:t>
            </a:r>
            <a:endParaRPr lang="fi-FI" sz="1050" dirty="0"/>
          </a:p>
        </p:txBody>
      </p:sp>
      <p:sp>
        <p:nvSpPr>
          <p:cNvPr id="37" name="TextBox 36">
            <a:extLst>
              <a:ext uri="{FF2B5EF4-FFF2-40B4-BE49-F238E27FC236}">
                <a16:creationId xmlns:a16="http://schemas.microsoft.com/office/drawing/2014/main" id="{BB6DC0B4-5CF5-42EA-9166-1FCCF341AFD8}"/>
              </a:ext>
            </a:extLst>
          </p:cNvPr>
          <p:cNvSpPr txBox="1"/>
          <p:nvPr/>
        </p:nvSpPr>
        <p:spPr>
          <a:xfrm>
            <a:off x="7036574" y="3275415"/>
            <a:ext cx="975132" cy="350865"/>
          </a:xfrm>
          <a:prstGeom prst="rect">
            <a:avLst/>
          </a:prstGeom>
          <a:noFill/>
        </p:spPr>
        <p:txBody>
          <a:bodyPr wrap="square" rtlCol="0">
            <a:spAutoFit/>
          </a:bodyPr>
          <a:lstStyle/>
          <a:p>
            <a:pPr algn="ctr">
              <a:lnSpc>
                <a:spcPct val="80000"/>
              </a:lnSpc>
            </a:pPr>
            <a:r>
              <a:rPr lang="en-US" sz="1050" dirty="0" err="1"/>
              <a:t>Päätelaitteiden</a:t>
            </a:r>
            <a:r>
              <a:rPr lang="en-US" sz="1050" dirty="0"/>
              <a:t> </a:t>
            </a:r>
            <a:r>
              <a:rPr lang="en-US" sz="1050" dirty="0" err="1"/>
              <a:t>tietoturva</a:t>
            </a:r>
            <a:endParaRPr lang="fi-FI" sz="1050" dirty="0"/>
          </a:p>
        </p:txBody>
      </p:sp>
      <p:sp>
        <p:nvSpPr>
          <p:cNvPr id="38" name="TextBox 37">
            <a:extLst>
              <a:ext uri="{FF2B5EF4-FFF2-40B4-BE49-F238E27FC236}">
                <a16:creationId xmlns:a16="http://schemas.microsoft.com/office/drawing/2014/main" id="{1B2DA0F8-3632-4D0C-B511-D3DF655785C1}"/>
              </a:ext>
            </a:extLst>
          </p:cNvPr>
          <p:cNvSpPr txBox="1"/>
          <p:nvPr/>
        </p:nvSpPr>
        <p:spPr>
          <a:xfrm>
            <a:off x="6946814" y="4463878"/>
            <a:ext cx="1154653" cy="350865"/>
          </a:xfrm>
          <a:prstGeom prst="rect">
            <a:avLst/>
          </a:prstGeom>
          <a:noFill/>
        </p:spPr>
        <p:txBody>
          <a:bodyPr wrap="square" rtlCol="0">
            <a:spAutoFit/>
          </a:bodyPr>
          <a:lstStyle/>
          <a:p>
            <a:pPr algn="ctr">
              <a:lnSpc>
                <a:spcPct val="80000"/>
              </a:lnSpc>
            </a:pPr>
            <a:r>
              <a:rPr lang="en-US" sz="1050" dirty="0"/>
              <a:t>Rapid Detection Service</a:t>
            </a:r>
            <a:endParaRPr lang="fi-FI" sz="1050" dirty="0"/>
          </a:p>
        </p:txBody>
      </p:sp>
      <p:sp>
        <p:nvSpPr>
          <p:cNvPr id="39" name="TextBox 38"/>
          <p:cNvSpPr txBox="1"/>
          <p:nvPr/>
        </p:nvSpPr>
        <p:spPr>
          <a:xfrm>
            <a:off x="455968" y="1934803"/>
            <a:ext cx="3365555" cy="535531"/>
          </a:xfrm>
          <a:prstGeom prst="rect">
            <a:avLst/>
          </a:prstGeom>
          <a:noFill/>
        </p:spPr>
        <p:txBody>
          <a:bodyPr wrap="square" rtlCol="0">
            <a:spAutoFit/>
          </a:bodyPr>
          <a:lstStyle/>
          <a:p>
            <a:pPr algn="ctr">
              <a:lnSpc>
                <a:spcPct val="80000"/>
              </a:lnSpc>
            </a:pPr>
            <a:r>
              <a:rPr lang="en-US" b="1" dirty="0">
                <a:solidFill>
                  <a:schemeClr val="tx2"/>
                </a:solidFill>
              </a:rPr>
              <a:t>VAIN PÄÄTELAITTEIDEN TIETOTURVA</a:t>
            </a:r>
          </a:p>
        </p:txBody>
      </p:sp>
      <p:sp>
        <p:nvSpPr>
          <p:cNvPr id="40" name="TextBox 39">
            <a:extLst>
              <a:ext uri="{FF2B5EF4-FFF2-40B4-BE49-F238E27FC236}">
                <a16:creationId xmlns:a16="http://schemas.microsoft.com/office/drawing/2014/main" id="{3749B055-8CEE-4A98-A17E-DCBB8B30C3E1}"/>
              </a:ext>
            </a:extLst>
          </p:cNvPr>
          <p:cNvSpPr txBox="1"/>
          <p:nvPr/>
        </p:nvSpPr>
        <p:spPr>
          <a:xfrm>
            <a:off x="4229834" y="1934803"/>
            <a:ext cx="3871633" cy="535531"/>
          </a:xfrm>
          <a:prstGeom prst="rect">
            <a:avLst/>
          </a:prstGeom>
          <a:noFill/>
        </p:spPr>
        <p:txBody>
          <a:bodyPr wrap="square" rtlCol="0">
            <a:spAutoFit/>
          </a:bodyPr>
          <a:lstStyle/>
          <a:p>
            <a:pPr algn="ctr">
              <a:lnSpc>
                <a:spcPct val="80000"/>
              </a:lnSpc>
            </a:pPr>
            <a:r>
              <a:rPr lang="en-US" b="1" dirty="0">
                <a:solidFill>
                  <a:schemeClr val="tx2"/>
                </a:solidFill>
              </a:rPr>
              <a:t>KATTAVA KYBERTURVALLISUUDEN TUOTE- JA PALVELUVALIKOIMA</a:t>
            </a:r>
          </a:p>
        </p:txBody>
      </p:sp>
      <p:pic>
        <p:nvPicPr>
          <p:cNvPr id="18" name="Picture 1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39985" y="2697849"/>
            <a:ext cx="518551" cy="547683"/>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39985" y="3916528"/>
            <a:ext cx="518551" cy="547683"/>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318273" y="3992271"/>
            <a:ext cx="411734" cy="471940"/>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40294" y="3466524"/>
            <a:ext cx="603685" cy="520042"/>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154625" y="2988286"/>
            <a:ext cx="2059375" cy="1506346"/>
          </a:xfrm>
          <a:prstGeom prst="rect">
            <a:avLst/>
          </a:prstGeom>
        </p:spPr>
      </p:pic>
      <p:pic>
        <p:nvPicPr>
          <p:cNvPr id="51" name="Picture 50"/>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211093" y="2787571"/>
            <a:ext cx="626094" cy="457961"/>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7563" y="2637277"/>
            <a:ext cx="2261606" cy="2252413"/>
          </a:xfrm>
          <a:prstGeom prst="rect">
            <a:avLst/>
          </a:prstGeom>
        </p:spPr>
      </p:pic>
      <p:sp>
        <p:nvSpPr>
          <p:cNvPr id="44" name="TextBox 43"/>
          <p:cNvSpPr txBox="1"/>
          <p:nvPr/>
        </p:nvSpPr>
        <p:spPr>
          <a:xfrm rot="19062803">
            <a:off x="9113766" y="2899270"/>
            <a:ext cx="1666507" cy="1666507"/>
          </a:xfrm>
          <a:prstGeom prst="rect">
            <a:avLst/>
          </a:prstGeom>
          <a:noFill/>
        </p:spPr>
        <p:txBody>
          <a:bodyPr wrap="square" rtlCol="0">
            <a:prstTxWarp prst="textArchDown">
              <a:avLst/>
            </a:prstTxWarp>
            <a:noAutofit/>
          </a:bodyPr>
          <a:lstStyle/>
          <a:p>
            <a:pPr algn="ctr"/>
            <a:r>
              <a:rPr lang="en-US" b="1" dirty="0">
                <a:solidFill>
                  <a:schemeClr val="bg1"/>
                </a:solidFill>
              </a:rPr>
              <a:t>HAVAITSE</a:t>
            </a:r>
          </a:p>
        </p:txBody>
      </p:sp>
      <p:sp>
        <p:nvSpPr>
          <p:cNvPr id="46" name="TextBox 45"/>
          <p:cNvSpPr txBox="1"/>
          <p:nvPr/>
        </p:nvSpPr>
        <p:spPr>
          <a:xfrm rot="2967760">
            <a:off x="9211876" y="2872354"/>
            <a:ext cx="1694503" cy="1694503"/>
          </a:xfrm>
          <a:prstGeom prst="rect">
            <a:avLst/>
          </a:prstGeom>
          <a:noFill/>
        </p:spPr>
        <p:txBody>
          <a:bodyPr wrap="square" rtlCol="0">
            <a:prstTxWarp prst="textArchDown">
              <a:avLst/>
            </a:prstTxWarp>
            <a:noAutofit/>
          </a:bodyPr>
          <a:lstStyle/>
          <a:p>
            <a:pPr algn="ctr"/>
            <a:r>
              <a:rPr lang="en-US" b="1" dirty="0">
                <a:solidFill>
                  <a:schemeClr val="bg1"/>
                </a:solidFill>
              </a:rPr>
              <a:t>REAGOI</a:t>
            </a:r>
          </a:p>
        </p:txBody>
      </p:sp>
      <p:sp>
        <p:nvSpPr>
          <p:cNvPr id="47" name="TextBox 46"/>
          <p:cNvSpPr txBox="1"/>
          <p:nvPr/>
        </p:nvSpPr>
        <p:spPr>
          <a:xfrm rot="2860799">
            <a:off x="9056524" y="3047008"/>
            <a:ext cx="1720620" cy="1720620"/>
          </a:xfrm>
          <a:prstGeom prst="rect">
            <a:avLst/>
          </a:prstGeom>
          <a:noFill/>
        </p:spPr>
        <p:txBody>
          <a:bodyPr wrap="square" rtlCol="0">
            <a:prstTxWarp prst="textArchUp">
              <a:avLst/>
            </a:prstTxWarp>
            <a:noAutofit/>
          </a:bodyPr>
          <a:lstStyle/>
          <a:p>
            <a:pPr algn="ctr"/>
            <a:r>
              <a:rPr lang="en-US" b="1" dirty="0">
                <a:solidFill>
                  <a:schemeClr val="bg1"/>
                </a:solidFill>
              </a:rPr>
              <a:t>ESTÄ</a:t>
            </a:r>
          </a:p>
        </p:txBody>
      </p:sp>
      <p:sp>
        <p:nvSpPr>
          <p:cNvPr id="48" name="TextBox 47"/>
          <p:cNvSpPr txBox="1"/>
          <p:nvPr/>
        </p:nvSpPr>
        <p:spPr>
          <a:xfrm rot="19141478">
            <a:off x="9234866" y="2974914"/>
            <a:ext cx="1619008" cy="1619008"/>
          </a:xfrm>
          <a:prstGeom prst="rect">
            <a:avLst/>
          </a:prstGeom>
          <a:noFill/>
        </p:spPr>
        <p:txBody>
          <a:bodyPr wrap="square" rtlCol="0">
            <a:prstTxWarp prst="textArchUp">
              <a:avLst/>
            </a:prstTxWarp>
            <a:noAutofit/>
          </a:bodyPr>
          <a:lstStyle/>
          <a:p>
            <a:pPr algn="ctr"/>
            <a:r>
              <a:rPr lang="en-US" b="1" dirty="0">
                <a:solidFill>
                  <a:schemeClr val="bg1"/>
                </a:solidFill>
              </a:rPr>
              <a:t>ENNAKOI</a:t>
            </a:r>
          </a:p>
        </p:txBody>
      </p:sp>
      <p:sp>
        <p:nvSpPr>
          <p:cNvPr id="50" name="TextBox 49"/>
          <p:cNvSpPr txBox="1"/>
          <p:nvPr/>
        </p:nvSpPr>
        <p:spPr>
          <a:xfrm rot="19062803">
            <a:off x="5271927" y="2820831"/>
            <a:ext cx="1666507" cy="1666507"/>
          </a:xfrm>
          <a:prstGeom prst="rect">
            <a:avLst/>
          </a:prstGeom>
          <a:noFill/>
        </p:spPr>
        <p:txBody>
          <a:bodyPr wrap="square" rtlCol="0">
            <a:prstTxWarp prst="textArchDown">
              <a:avLst/>
            </a:prstTxWarp>
            <a:noAutofit/>
          </a:bodyPr>
          <a:lstStyle/>
          <a:p>
            <a:pPr algn="ctr"/>
            <a:r>
              <a:rPr lang="en-US" b="1" dirty="0">
                <a:solidFill>
                  <a:schemeClr val="tx1">
                    <a:lumMod val="50000"/>
                    <a:lumOff val="50000"/>
                  </a:schemeClr>
                </a:solidFill>
              </a:rPr>
              <a:t>HAVAITSE</a:t>
            </a:r>
          </a:p>
        </p:txBody>
      </p:sp>
      <p:sp>
        <p:nvSpPr>
          <p:cNvPr id="45" name="Footer Placeholder 2">
            <a:extLst>
              <a:ext uri="{FF2B5EF4-FFF2-40B4-BE49-F238E27FC236}">
                <a16:creationId xmlns:a16="http://schemas.microsoft.com/office/drawing/2014/main" id="{CAA7AD1D-4D96-4AF5-9C45-83CDC1C2D2A5}"/>
              </a:ext>
            </a:extLst>
          </p:cNvPr>
          <p:cNvSpPr>
            <a:spLocks noGrp="1"/>
          </p:cNvSpPr>
          <p:nvPr>
            <p:ph type="ftr" sz="quarter" idx="11"/>
          </p:nvPr>
        </p:nvSpPr>
        <p:spPr>
          <a:xfrm>
            <a:off x="4038600" y="6356350"/>
            <a:ext cx="4114800" cy="365125"/>
          </a:xfrm>
        </p:spPr>
        <p:txBody>
          <a:bodyPr/>
          <a:lstStyle/>
          <a:p>
            <a:r>
              <a:rPr lang="en-US" dirty="0"/>
              <a:t>© F-</a:t>
            </a:r>
            <a:r>
              <a:rPr lang="en-US" dirty="0" err="1"/>
              <a:t>Securen</a:t>
            </a:r>
            <a:r>
              <a:rPr lang="en-US" dirty="0"/>
              <a:t> 30. </a:t>
            </a:r>
            <a:r>
              <a:rPr lang="en-US" dirty="0" err="1"/>
              <a:t>yhtiökokous</a:t>
            </a:r>
            <a:r>
              <a:rPr lang="en-US" dirty="0"/>
              <a:t> (2018)</a:t>
            </a:r>
            <a:endParaRPr lang="en-GB" dirty="0"/>
          </a:p>
        </p:txBody>
      </p:sp>
    </p:spTree>
    <p:extLst>
      <p:ext uri="{BB962C8B-B14F-4D97-AF65-F5344CB8AC3E}">
        <p14:creationId xmlns:p14="http://schemas.microsoft.com/office/powerpoint/2010/main" val="146283431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0">
            <a:extLst>
              <a:ext uri="{FF2B5EF4-FFF2-40B4-BE49-F238E27FC236}">
                <a16:creationId xmlns:a16="http://schemas.microsoft.com/office/drawing/2014/main" id="{EADB28B8-85A0-4FEF-8A63-BC3B15D9D95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93156" y="1707107"/>
            <a:ext cx="740568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C76AE4F-25EF-4228-97E7-253F1363DD1E}"/>
              </a:ext>
            </a:extLst>
          </p:cNvPr>
          <p:cNvSpPr txBox="1"/>
          <p:nvPr/>
        </p:nvSpPr>
        <p:spPr>
          <a:xfrm>
            <a:off x="4106069" y="11173369"/>
            <a:ext cx="5700712" cy="647700"/>
          </a:xfrm>
          <a:prstGeom prst="rect">
            <a:avLst/>
          </a:prstGeom>
          <a:solidFill>
            <a:schemeClr val="accent6">
              <a:lumMod val="40000"/>
              <a:lumOff val="60000"/>
            </a:schemeClr>
          </a:solidFill>
        </p:spPr>
        <p:txBody>
          <a:bodyPr>
            <a:spAutoFit/>
          </a:bodyPr>
          <a:lstStyle/>
          <a:p>
            <a:pPr>
              <a:defRPr/>
            </a:pPr>
            <a:r>
              <a:rPr lang="en-US" dirty="0"/>
              <a:t>All of which are great opportunities, as we have an excellent channel (operators) to reach them</a:t>
            </a:r>
            <a:endParaRPr lang="fi-FI" dirty="0"/>
          </a:p>
        </p:txBody>
      </p:sp>
      <p:sp>
        <p:nvSpPr>
          <p:cNvPr id="16" name="TextBox 15">
            <a:extLst>
              <a:ext uri="{FF2B5EF4-FFF2-40B4-BE49-F238E27FC236}">
                <a16:creationId xmlns:a16="http://schemas.microsoft.com/office/drawing/2014/main" id="{48CBE495-85F0-4D06-A5B2-F5D3F728CA61}"/>
              </a:ext>
            </a:extLst>
          </p:cNvPr>
          <p:cNvSpPr txBox="1"/>
          <p:nvPr/>
        </p:nvSpPr>
        <p:spPr>
          <a:xfrm>
            <a:off x="21431" y="11951244"/>
            <a:ext cx="8188325" cy="563563"/>
          </a:xfrm>
          <a:prstGeom prst="rect">
            <a:avLst/>
          </a:prstGeom>
          <a:solidFill>
            <a:schemeClr val="accent6"/>
          </a:solidFill>
        </p:spPr>
        <p:txBody>
          <a:bodyPr>
            <a:spAutoFit/>
          </a:bodyPr>
          <a:lstStyle/>
          <a:p>
            <a:pPr algn="ctr">
              <a:lnSpc>
                <a:spcPct val="85000"/>
              </a:lnSpc>
              <a:defRPr/>
            </a:pPr>
            <a:r>
              <a:rPr lang="en-US" b="1" dirty="0">
                <a:solidFill>
                  <a:schemeClr val="bg1"/>
                </a:solidFill>
              </a:rPr>
              <a:t>And finally we can also monetize (some of) the solutions  in the consumer market – where there are also additional upsides with our good offering</a:t>
            </a:r>
            <a:endParaRPr lang="fi-FI" b="1" dirty="0">
              <a:solidFill>
                <a:schemeClr val="bg1"/>
              </a:solidFill>
            </a:endParaRPr>
          </a:p>
        </p:txBody>
      </p:sp>
      <p:sp>
        <p:nvSpPr>
          <p:cNvPr id="18" name="TextBox 17">
            <a:extLst>
              <a:ext uri="{FF2B5EF4-FFF2-40B4-BE49-F238E27FC236}">
                <a16:creationId xmlns:a16="http://schemas.microsoft.com/office/drawing/2014/main" id="{39B78CDA-0578-49A2-B0E7-6A6AA388AE6F}"/>
              </a:ext>
            </a:extLst>
          </p:cNvPr>
          <p:cNvSpPr txBox="1"/>
          <p:nvPr/>
        </p:nvSpPr>
        <p:spPr>
          <a:xfrm>
            <a:off x="21431" y="11127332"/>
            <a:ext cx="2035175" cy="328612"/>
          </a:xfrm>
          <a:prstGeom prst="rect">
            <a:avLst/>
          </a:prstGeom>
          <a:solidFill>
            <a:schemeClr val="accent6"/>
          </a:solidFill>
        </p:spPr>
        <p:txBody>
          <a:bodyPr>
            <a:spAutoFit/>
          </a:bodyPr>
          <a:lstStyle/>
          <a:p>
            <a:pPr algn="ctr">
              <a:lnSpc>
                <a:spcPct val="85000"/>
              </a:lnSpc>
              <a:defRPr/>
            </a:pPr>
            <a:r>
              <a:rPr lang="en-US" b="1" dirty="0">
                <a:solidFill>
                  <a:schemeClr val="bg1"/>
                </a:solidFill>
              </a:rPr>
              <a:t>But that’s not all!</a:t>
            </a:r>
            <a:endParaRPr lang="fi-FI" b="1" dirty="0">
              <a:solidFill>
                <a:schemeClr val="bg1"/>
              </a:solidFill>
            </a:endParaRPr>
          </a:p>
        </p:txBody>
      </p:sp>
      <p:sp>
        <p:nvSpPr>
          <p:cNvPr id="17" name="Title 2">
            <a:extLst>
              <a:ext uri="{FF2B5EF4-FFF2-40B4-BE49-F238E27FC236}">
                <a16:creationId xmlns:a16="http://schemas.microsoft.com/office/drawing/2014/main" id="{0205D706-8136-40D0-8625-882D53183F95}"/>
              </a:ext>
            </a:extLst>
          </p:cNvPr>
          <p:cNvSpPr>
            <a:spLocks noGrp="1"/>
          </p:cNvSpPr>
          <p:nvPr>
            <p:ph type="title"/>
          </p:nvPr>
        </p:nvSpPr>
        <p:spPr>
          <a:xfrm>
            <a:off x="755650" y="425995"/>
            <a:ext cx="10680700" cy="979487"/>
          </a:xfrm>
        </p:spPr>
        <p:txBody>
          <a:bodyPr/>
          <a:lstStyle/>
          <a:p>
            <a:pPr>
              <a:defRPr/>
            </a:pPr>
            <a:r>
              <a:rPr lang="en-US" sz="4800" dirty="0">
                <a:solidFill>
                  <a:schemeClr val="accent1"/>
                </a:solidFill>
              </a:rPr>
              <a:t>HUIPPULUOKAN KYBERTURVALLISUUTTA</a:t>
            </a:r>
            <a:br>
              <a:rPr lang="en-US" sz="4800" dirty="0">
                <a:solidFill>
                  <a:schemeClr val="accent1"/>
                </a:solidFill>
              </a:rPr>
            </a:br>
            <a:r>
              <a:rPr lang="en-US" sz="4800" dirty="0">
                <a:solidFill>
                  <a:schemeClr val="tx1"/>
                </a:solidFill>
              </a:rPr>
              <a:t>KESKISUURILLE YRITYKSILLE</a:t>
            </a:r>
          </a:p>
        </p:txBody>
      </p:sp>
      <p:pic>
        <p:nvPicPr>
          <p:cNvPr id="130060" name="Picture 21">
            <a:extLst>
              <a:ext uri="{FF2B5EF4-FFF2-40B4-BE49-F238E27FC236}">
                <a16:creationId xmlns:a16="http://schemas.microsoft.com/office/drawing/2014/main" id="{05CC1344-79EB-48BE-ACBC-344EEA3A1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347" y="3026216"/>
            <a:ext cx="415568" cy="4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024D7291-08DC-4C3F-B804-2919C05B4FC1}"/>
              </a:ext>
            </a:extLst>
          </p:cNvPr>
          <p:cNvSpPr/>
          <p:nvPr/>
        </p:nvSpPr>
        <p:spPr>
          <a:xfrm rot="158839">
            <a:off x="1716329" y="3275777"/>
            <a:ext cx="8625118" cy="8625118"/>
          </a:xfrm>
          <a:prstGeom prst="rect">
            <a:avLst/>
          </a:prstGeom>
        </p:spPr>
        <p:txBody>
          <a:bodyPr spcFirstLastPara="1" wrap="none">
            <a:prstTxWarp prst="textArchUp">
              <a:avLst>
                <a:gd name="adj" fmla="val 12253664"/>
              </a:avLst>
            </a:prstTxWarp>
            <a:spAutoFit/>
          </a:bodyPr>
          <a:lstStyle/>
          <a:p>
            <a:pPr algn="ctr">
              <a:defRPr/>
            </a:pPr>
            <a:r>
              <a:rPr lang="en-US" sz="2000" b="1" dirty="0"/>
              <a:t>KESKISUURET YRITYKSET</a:t>
            </a:r>
            <a:br>
              <a:rPr lang="en-US" sz="2000" b="1" dirty="0"/>
            </a:br>
            <a:r>
              <a:rPr lang="en-US" sz="2000" b="1" dirty="0"/>
              <a:t>JA PAIKALLISET SUURYRITYKSET</a:t>
            </a:r>
          </a:p>
        </p:txBody>
      </p:sp>
      <p:sp>
        <p:nvSpPr>
          <p:cNvPr id="24" name="Rectangle 23">
            <a:extLst>
              <a:ext uri="{FF2B5EF4-FFF2-40B4-BE49-F238E27FC236}">
                <a16:creationId xmlns:a16="http://schemas.microsoft.com/office/drawing/2014/main" id="{37025B7C-7D77-4368-97AC-A2C028AE40A7}"/>
              </a:ext>
            </a:extLst>
          </p:cNvPr>
          <p:cNvSpPr/>
          <p:nvPr/>
        </p:nvSpPr>
        <p:spPr>
          <a:xfrm rot="2217441">
            <a:off x="1789042" y="3263310"/>
            <a:ext cx="8874850" cy="9282068"/>
          </a:xfrm>
          <a:prstGeom prst="rect">
            <a:avLst/>
          </a:prstGeom>
        </p:spPr>
        <p:txBody>
          <a:bodyPr spcFirstLastPara="1" wrap="none">
            <a:prstTxWarp prst="textArchUp">
              <a:avLst>
                <a:gd name="adj" fmla="val 12253664"/>
              </a:avLst>
            </a:prstTxWarp>
            <a:spAutoFit/>
          </a:bodyPr>
          <a:lstStyle/>
          <a:p>
            <a:pPr algn="ctr">
              <a:lnSpc>
                <a:spcPct val="80000"/>
              </a:lnSpc>
              <a:defRPr/>
            </a:pPr>
            <a:r>
              <a:rPr lang="en-US" sz="1400" b="1" dirty="0"/>
              <a:t>KV-SUURYRITYKSET</a:t>
            </a:r>
          </a:p>
        </p:txBody>
      </p:sp>
      <p:sp>
        <p:nvSpPr>
          <p:cNvPr id="25" name="Rectangle 24">
            <a:extLst>
              <a:ext uri="{FF2B5EF4-FFF2-40B4-BE49-F238E27FC236}">
                <a16:creationId xmlns:a16="http://schemas.microsoft.com/office/drawing/2014/main" id="{D5C73823-35A1-45D3-B969-BB0D25BDFDC7}"/>
              </a:ext>
            </a:extLst>
          </p:cNvPr>
          <p:cNvSpPr/>
          <p:nvPr/>
        </p:nvSpPr>
        <p:spPr>
          <a:xfrm rot="19485688">
            <a:off x="1509458" y="3362820"/>
            <a:ext cx="8874850" cy="9048119"/>
          </a:xfrm>
          <a:prstGeom prst="rect">
            <a:avLst/>
          </a:prstGeom>
        </p:spPr>
        <p:txBody>
          <a:bodyPr spcFirstLastPara="1" wrap="none">
            <a:prstTxWarp prst="textArchUp">
              <a:avLst>
                <a:gd name="adj" fmla="val 12253664"/>
              </a:avLst>
            </a:prstTxWarp>
            <a:spAutoFit/>
          </a:bodyPr>
          <a:lstStyle/>
          <a:p>
            <a:pPr algn="ctr">
              <a:lnSpc>
                <a:spcPct val="80000"/>
              </a:lnSpc>
              <a:defRPr/>
            </a:pPr>
            <a:r>
              <a:rPr lang="en-US" sz="1400" b="1" dirty="0"/>
              <a:t>PIENYRITYKSET</a:t>
            </a:r>
          </a:p>
        </p:txBody>
      </p:sp>
      <p:sp>
        <p:nvSpPr>
          <p:cNvPr id="130064" name="Rectangle 25">
            <a:extLst>
              <a:ext uri="{FF2B5EF4-FFF2-40B4-BE49-F238E27FC236}">
                <a16:creationId xmlns:a16="http://schemas.microsoft.com/office/drawing/2014/main" id="{54FC4F87-24EA-447E-A30A-63A3FE891741}"/>
              </a:ext>
            </a:extLst>
          </p:cNvPr>
          <p:cNvSpPr>
            <a:spLocks noChangeArrowheads="1"/>
          </p:cNvSpPr>
          <p:nvPr/>
        </p:nvSpPr>
        <p:spPr bwMode="auto">
          <a:xfrm>
            <a:off x="4217907" y="5901282"/>
            <a:ext cx="1130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nSpc>
                <a:spcPct val="100000"/>
              </a:lnSpc>
              <a:spcBef>
                <a:spcPct val="0"/>
              </a:spcBef>
              <a:buFontTx/>
              <a:buNone/>
            </a:pPr>
            <a:r>
              <a:rPr lang="en-US" altLang="fi-FI" sz="1800" dirty="0" err="1"/>
              <a:t>Yksityisyys</a:t>
            </a:r>
            <a:endParaRPr lang="en-US" altLang="fi-FI" sz="1800" dirty="0"/>
          </a:p>
        </p:txBody>
      </p:sp>
      <p:sp>
        <p:nvSpPr>
          <p:cNvPr id="130065" name="Rectangle 26">
            <a:extLst>
              <a:ext uri="{FF2B5EF4-FFF2-40B4-BE49-F238E27FC236}">
                <a16:creationId xmlns:a16="http://schemas.microsoft.com/office/drawing/2014/main" id="{BEBB6782-387D-4B79-8171-05CA71D6AAB1}"/>
              </a:ext>
            </a:extLst>
          </p:cNvPr>
          <p:cNvSpPr>
            <a:spLocks noChangeArrowheads="1"/>
          </p:cNvSpPr>
          <p:nvPr/>
        </p:nvSpPr>
        <p:spPr bwMode="auto">
          <a:xfrm>
            <a:off x="5774952" y="5901282"/>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100000"/>
              </a:lnSpc>
              <a:spcBef>
                <a:spcPct val="0"/>
              </a:spcBef>
              <a:buFontTx/>
              <a:buNone/>
            </a:pPr>
            <a:r>
              <a:rPr lang="en-US" altLang="fi-FI" sz="1800" dirty="0" err="1"/>
              <a:t>Perhe</a:t>
            </a:r>
            <a:endParaRPr lang="en-US" altLang="fi-FI" sz="1800" dirty="0"/>
          </a:p>
        </p:txBody>
      </p:sp>
      <p:sp>
        <p:nvSpPr>
          <p:cNvPr id="130066" name="Rectangle 27">
            <a:extLst>
              <a:ext uri="{FF2B5EF4-FFF2-40B4-BE49-F238E27FC236}">
                <a16:creationId xmlns:a16="http://schemas.microsoft.com/office/drawing/2014/main" id="{E30694C1-3B20-4954-BFD8-3E43A7675634}"/>
              </a:ext>
            </a:extLst>
          </p:cNvPr>
          <p:cNvSpPr>
            <a:spLocks noChangeArrowheads="1"/>
          </p:cNvSpPr>
          <p:nvPr/>
        </p:nvSpPr>
        <p:spPr bwMode="auto">
          <a:xfrm>
            <a:off x="6998616" y="5901282"/>
            <a:ext cx="926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Wingdings" panose="05000000000000000000" pitchFamily="2" charset="2"/>
              <a:buChar char="§"/>
              <a:defRPr sz="2800">
                <a:solidFill>
                  <a:schemeClr val="tx1"/>
                </a:solidFill>
                <a:latin typeface="FSecure Office" panose="02000000000000000000" pitchFamily="2"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FSecure Office" panose="02000000000000000000" pitchFamily="2"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FSecure Office" panose="02000000000000000000" pitchFamily="2" charset="0"/>
              </a:defRPr>
            </a:lvl3pPr>
            <a:lvl4pPr marL="16002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4pPr>
            <a:lvl5pPr marL="2057400" indent="-228600">
              <a:lnSpc>
                <a:spcPct val="90000"/>
              </a:lnSpc>
              <a:spcBef>
                <a:spcPts val="500"/>
              </a:spcBef>
              <a:buFont typeface="Wingdings" panose="05000000000000000000" pitchFamily="2" charset="2"/>
              <a:buChar char="§"/>
              <a:defRPr>
                <a:solidFill>
                  <a:schemeClr val="tx1"/>
                </a:solidFill>
                <a:latin typeface="FSecure Office" panose="02000000000000000000" pitchFamily="2" charset="0"/>
              </a:defRPr>
            </a:lvl5pPr>
            <a:lvl6pPr marL="25146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6pPr>
            <a:lvl7pPr marL="29718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7pPr>
            <a:lvl8pPr marL="34290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8pPr>
            <a:lvl9pPr marL="3886200" indent="-228600" eaLnBrk="0" fontAlgn="base" hangingPunct="0">
              <a:lnSpc>
                <a:spcPct val="90000"/>
              </a:lnSpc>
              <a:spcBef>
                <a:spcPts val="500"/>
              </a:spcBef>
              <a:spcAft>
                <a:spcPct val="0"/>
              </a:spcAft>
              <a:buFont typeface="Wingdings" panose="05000000000000000000" pitchFamily="2" charset="2"/>
              <a:buChar char="§"/>
              <a:defRPr>
                <a:solidFill>
                  <a:schemeClr val="tx1"/>
                </a:solidFill>
                <a:latin typeface="FSecure Office" panose="02000000000000000000" pitchFamily="2" charset="0"/>
              </a:defRPr>
            </a:lvl9pPr>
          </a:lstStyle>
          <a:p>
            <a:pPr algn="ctr">
              <a:lnSpc>
                <a:spcPct val="100000"/>
              </a:lnSpc>
              <a:spcBef>
                <a:spcPct val="0"/>
              </a:spcBef>
              <a:buFontTx/>
              <a:buNone/>
            </a:pPr>
            <a:r>
              <a:rPr lang="en-US" altLang="fi-FI" sz="1800" dirty="0" err="1"/>
              <a:t>Älykodit</a:t>
            </a:r>
            <a:endParaRPr lang="en-US" altLang="fi-FI" sz="1800" dirty="0"/>
          </a:p>
        </p:txBody>
      </p:sp>
      <p:sp>
        <p:nvSpPr>
          <p:cNvPr id="29" name="Rectangle 28">
            <a:extLst>
              <a:ext uri="{FF2B5EF4-FFF2-40B4-BE49-F238E27FC236}">
                <a16:creationId xmlns:a16="http://schemas.microsoft.com/office/drawing/2014/main" id="{B953DCFA-5419-4BE6-BAE6-9AD57B7EBA97}"/>
              </a:ext>
            </a:extLst>
          </p:cNvPr>
          <p:cNvSpPr/>
          <p:nvPr/>
        </p:nvSpPr>
        <p:spPr>
          <a:xfrm>
            <a:off x="2734873" y="4926544"/>
            <a:ext cx="6778030" cy="6778030"/>
          </a:xfrm>
          <a:prstGeom prst="rect">
            <a:avLst/>
          </a:prstGeom>
        </p:spPr>
        <p:txBody>
          <a:bodyPr spcFirstLastPara="1" wrap="none">
            <a:prstTxWarp prst="textArchUp">
              <a:avLst>
                <a:gd name="adj" fmla="val 12253664"/>
              </a:avLst>
            </a:prstTxWarp>
            <a:spAutoFit/>
          </a:bodyPr>
          <a:lstStyle/>
          <a:p>
            <a:pPr algn="ctr">
              <a:defRPr/>
            </a:pPr>
            <a:r>
              <a:rPr lang="en-US" sz="2000" b="1" dirty="0"/>
              <a:t>KULUTTAJAT</a:t>
            </a:r>
          </a:p>
        </p:txBody>
      </p:sp>
      <p:sp>
        <p:nvSpPr>
          <p:cNvPr id="30" name="Rectangle 29">
            <a:extLst>
              <a:ext uri="{FF2B5EF4-FFF2-40B4-BE49-F238E27FC236}">
                <a16:creationId xmlns:a16="http://schemas.microsoft.com/office/drawing/2014/main" id="{6955CDF3-00F6-41BB-8D75-6DBB48869A69}"/>
              </a:ext>
            </a:extLst>
          </p:cNvPr>
          <p:cNvSpPr/>
          <p:nvPr/>
        </p:nvSpPr>
        <p:spPr>
          <a:xfrm>
            <a:off x="2116670" y="4526310"/>
            <a:ext cx="8014436" cy="8165072"/>
          </a:xfrm>
          <a:prstGeom prst="rect">
            <a:avLst/>
          </a:prstGeom>
        </p:spPr>
        <p:txBody>
          <a:bodyPr spcFirstLastPara="1" wrap="none">
            <a:prstTxWarp prst="textArchUp">
              <a:avLst>
                <a:gd name="adj" fmla="val 12253664"/>
              </a:avLst>
            </a:prstTxWarp>
            <a:spAutoFit/>
          </a:bodyPr>
          <a:lstStyle/>
          <a:p>
            <a:pPr algn="ctr">
              <a:defRPr/>
            </a:pPr>
            <a:r>
              <a:rPr lang="en-US" b="1" dirty="0">
                <a:solidFill>
                  <a:schemeClr val="bg1"/>
                </a:solidFill>
              </a:rPr>
              <a:t>YHTEINEN TEKNOLOGIA-ALUSTA</a:t>
            </a:r>
            <a:endParaRPr lang="fi-FI" b="1" dirty="0">
              <a:solidFill>
                <a:schemeClr val="bg1"/>
              </a:solidFill>
            </a:endParaRPr>
          </a:p>
        </p:txBody>
      </p:sp>
      <p:sp>
        <p:nvSpPr>
          <p:cNvPr id="2" name="Footer Placeholder 1">
            <a:extLst>
              <a:ext uri="{FF2B5EF4-FFF2-40B4-BE49-F238E27FC236}">
                <a16:creationId xmlns:a16="http://schemas.microsoft.com/office/drawing/2014/main" id="{26EFC4AB-321E-4E4B-BD3F-058C6C7C255A}"/>
              </a:ext>
            </a:extLst>
          </p:cNvPr>
          <p:cNvSpPr>
            <a:spLocks noGrp="1"/>
          </p:cNvSpPr>
          <p:nvPr>
            <p:ph type="ftr" sz="quarter" idx="11"/>
          </p:nvPr>
        </p:nvSpPr>
        <p:spPr/>
        <p:txBody>
          <a:bodyPr/>
          <a:lstStyle/>
          <a:p>
            <a:r>
              <a:rPr lang="en-US"/>
              <a:t>© F-Securen 30. yhtiökokous (2018)</a:t>
            </a:r>
            <a:endParaRPr lang="en-GB" dirty="0"/>
          </a:p>
        </p:txBody>
      </p:sp>
      <p:sp>
        <p:nvSpPr>
          <p:cNvPr id="3" name="Slide Number Placeholder 2">
            <a:extLst>
              <a:ext uri="{FF2B5EF4-FFF2-40B4-BE49-F238E27FC236}">
                <a16:creationId xmlns:a16="http://schemas.microsoft.com/office/drawing/2014/main" id="{F63FFFA7-136E-47D8-9544-A0905E4CEEDD}"/>
              </a:ext>
            </a:extLst>
          </p:cNvPr>
          <p:cNvSpPr>
            <a:spLocks noGrp="1"/>
          </p:cNvSpPr>
          <p:nvPr>
            <p:ph type="sldNum" sz="quarter" idx="12"/>
          </p:nvPr>
        </p:nvSpPr>
        <p:spPr/>
        <p:txBody>
          <a:bodyPr/>
          <a:lstStyle/>
          <a:p>
            <a:fld id="{7F38D28D-79A6-4EC7-ADA6-1F74D6C7DECE}" type="slidenum">
              <a:rPr lang="en-GB" smtClean="0"/>
              <a:t>8</a:t>
            </a:fld>
            <a:endParaRPr lang="en-GB"/>
          </a:p>
        </p:txBody>
      </p:sp>
    </p:spTree>
    <p:extLst>
      <p:ext uri="{BB962C8B-B14F-4D97-AF65-F5344CB8AC3E}">
        <p14:creationId xmlns:p14="http://schemas.microsoft.com/office/powerpoint/2010/main" val="416127393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FA8D-8CA9-4775-8C04-3BEAE716D6D0}"/>
              </a:ext>
            </a:extLst>
          </p:cNvPr>
          <p:cNvSpPr>
            <a:spLocks noGrp="1"/>
          </p:cNvSpPr>
          <p:nvPr>
            <p:ph type="title"/>
          </p:nvPr>
        </p:nvSpPr>
        <p:spPr>
          <a:xfrm>
            <a:off x="525826" y="549275"/>
            <a:ext cx="11160124" cy="1121568"/>
          </a:xfrm>
        </p:spPr>
        <p:txBody>
          <a:bodyPr/>
          <a:lstStyle/>
          <a:p>
            <a:r>
              <a:rPr lang="en-US" sz="4800" dirty="0"/>
              <a:t>SUUREMMILLA YRITYKSILLÄ</a:t>
            </a:r>
            <a:br>
              <a:rPr lang="en-US" sz="4800" dirty="0"/>
            </a:br>
            <a:r>
              <a:rPr lang="en-US" sz="4800" dirty="0">
                <a:solidFill>
                  <a:schemeClr val="tx1"/>
                </a:solidFill>
              </a:rPr>
              <a:t>ENEMMÄN TARPEITA JA RESURSSEJA</a:t>
            </a:r>
            <a:endParaRPr lang="fi-FI" sz="4800" dirty="0">
              <a:solidFill>
                <a:schemeClr val="tx1"/>
              </a:solidFill>
            </a:endParaRPr>
          </a:p>
        </p:txBody>
      </p:sp>
      <p:cxnSp>
        <p:nvCxnSpPr>
          <p:cNvPr id="5" name="Straight Connector 4"/>
          <p:cNvCxnSpPr/>
          <p:nvPr/>
        </p:nvCxnSpPr>
        <p:spPr>
          <a:xfrm>
            <a:off x="515938" y="2453808"/>
            <a:ext cx="11160124"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5938" y="3573748"/>
            <a:ext cx="11160124"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5938" y="4738821"/>
            <a:ext cx="11160124"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938" y="5850105"/>
            <a:ext cx="11160124"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438640" y="2322627"/>
            <a:ext cx="2237422" cy="1315295"/>
          </a:xfrm>
          <a:prstGeom prst="rect">
            <a:avLst/>
          </a:prstGeom>
          <a:noFill/>
        </p:spPr>
        <p:txBody>
          <a:bodyPr wrap="square" lIns="0" rIns="0" rtlCol="0" anchor="ctr">
            <a:noAutofit/>
          </a:bodyPr>
          <a:lstStyle/>
          <a:p>
            <a:pPr algn="r">
              <a:lnSpc>
                <a:spcPct val="80000"/>
              </a:lnSpc>
            </a:pPr>
            <a:r>
              <a:rPr lang="en-US" sz="2400" b="1" dirty="0" err="1">
                <a:solidFill>
                  <a:schemeClr val="accent1"/>
                </a:solidFill>
              </a:rPr>
              <a:t>Päätelaitteiden</a:t>
            </a:r>
            <a:r>
              <a:rPr lang="en-US" sz="2400" b="1" dirty="0">
                <a:solidFill>
                  <a:schemeClr val="accent1"/>
                </a:solidFill>
              </a:rPr>
              <a:t> </a:t>
            </a:r>
            <a:r>
              <a:rPr lang="en-US" sz="2400" b="1" dirty="0" err="1">
                <a:solidFill>
                  <a:schemeClr val="accent1"/>
                </a:solidFill>
              </a:rPr>
              <a:t>tietoturva</a:t>
            </a:r>
            <a:endParaRPr lang="en-US" sz="2400" b="1" dirty="0">
              <a:solidFill>
                <a:schemeClr val="accent1"/>
              </a:solidFill>
            </a:endParaRPr>
          </a:p>
        </p:txBody>
      </p:sp>
      <p:sp>
        <p:nvSpPr>
          <p:cNvPr id="16" name="TextBox 15"/>
          <p:cNvSpPr txBox="1"/>
          <p:nvPr/>
        </p:nvSpPr>
        <p:spPr>
          <a:xfrm>
            <a:off x="8382000" y="3499061"/>
            <a:ext cx="3294062" cy="1315296"/>
          </a:xfrm>
          <a:prstGeom prst="rect">
            <a:avLst/>
          </a:prstGeom>
          <a:noFill/>
        </p:spPr>
        <p:txBody>
          <a:bodyPr wrap="square" lIns="0" rIns="0" rtlCol="0" anchor="ctr">
            <a:noAutofit/>
          </a:bodyPr>
          <a:lstStyle/>
          <a:p>
            <a:pPr algn="r">
              <a:lnSpc>
                <a:spcPct val="85000"/>
              </a:lnSpc>
            </a:pPr>
            <a:r>
              <a:rPr lang="en-US" sz="2400" b="1" dirty="0">
                <a:solidFill>
                  <a:schemeClr val="accent1"/>
                </a:solidFill>
              </a:rPr>
              <a:t>Paras </a:t>
            </a:r>
            <a:br>
              <a:rPr lang="en-US" sz="2400" b="1" dirty="0">
                <a:solidFill>
                  <a:schemeClr val="accent1"/>
                </a:solidFill>
              </a:rPr>
            </a:br>
            <a:r>
              <a:rPr lang="en-US" sz="2400" b="1" dirty="0" err="1">
                <a:solidFill>
                  <a:schemeClr val="accent1"/>
                </a:solidFill>
              </a:rPr>
              <a:t>kokonaisratkaisu</a:t>
            </a:r>
            <a:endParaRPr lang="en-US" sz="2400" b="1" dirty="0">
              <a:solidFill>
                <a:schemeClr val="accent1"/>
              </a:solidFill>
            </a:endParaRPr>
          </a:p>
        </p:txBody>
      </p:sp>
      <p:sp>
        <p:nvSpPr>
          <p:cNvPr id="17" name="TextBox 16"/>
          <p:cNvSpPr txBox="1"/>
          <p:nvPr/>
        </p:nvSpPr>
        <p:spPr>
          <a:xfrm>
            <a:off x="8382000" y="4628274"/>
            <a:ext cx="3294062" cy="1315296"/>
          </a:xfrm>
          <a:prstGeom prst="rect">
            <a:avLst/>
          </a:prstGeom>
          <a:noFill/>
        </p:spPr>
        <p:txBody>
          <a:bodyPr wrap="square" lIns="0" rIns="0" rtlCol="0" anchor="ctr">
            <a:noAutofit/>
          </a:bodyPr>
          <a:lstStyle/>
          <a:p>
            <a:pPr algn="r">
              <a:lnSpc>
                <a:spcPct val="85000"/>
              </a:lnSpc>
            </a:pPr>
            <a:r>
              <a:rPr lang="en-US" sz="2400" b="1" dirty="0" err="1">
                <a:solidFill>
                  <a:schemeClr val="accent1"/>
                </a:solidFill>
              </a:rPr>
              <a:t>Parhaat</a:t>
            </a:r>
            <a:r>
              <a:rPr lang="en-US" sz="2400" b="1" dirty="0">
                <a:solidFill>
                  <a:schemeClr val="accent1"/>
                </a:solidFill>
              </a:rPr>
              <a:t> </a:t>
            </a:r>
            <a:r>
              <a:rPr lang="en-US" sz="2400" b="1" dirty="0" err="1">
                <a:solidFill>
                  <a:schemeClr val="accent1"/>
                </a:solidFill>
              </a:rPr>
              <a:t>yksittäisratkaisut</a:t>
            </a:r>
            <a:endParaRPr lang="en-US" sz="2400" b="1" dirty="0">
              <a:solidFill>
                <a:schemeClr val="accent1"/>
              </a:solidFill>
            </a:endParaRPr>
          </a:p>
        </p:txBody>
      </p:sp>
      <p:pic>
        <p:nvPicPr>
          <p:cNvPr id="18" name="Picture 17"/>
          <p:cNvPicPr>
            <a:picLocks noChangeAspect="1"/>
          </p:cNvPicPr>
          <p:nvPr/>
        </p:nvPicPr>
        <p:blipFill>
          <a:blip r:embed="rId3"/>
          <a:stretch>
            <a:fillRect/>
          </a:stretch>
        </p:blipFill>
        <p:spPr>
          <a:xfrm>
            <a:off x="515938" y="2662072"/>
            <a:ext cx="637149" cy="637149"/>
          </a:xfrm>
          <a:prstGeom prst="rect">
            <a:avLst/>
          </a:prstGeom>
        </p:spPr>
      </p:pic>
      <p:pic>
        <p:nvPicPr>
          <p:cNvPr id="19" name="Picture 18"/>
          <p:cNvPicPr>
            <a:picLocks noChangeAspect="1"/>
          </p:cNvPicPr>
          <p:nvPr/>
        </p:nvPicPr>
        <p:blipFill>
          <a:blip r:embed="rId4"/>
          <a:stretch>
            <a:fillRect/>
          </a:stretch>
        </p:blipFill>
        <p:spPr>
          <a:xfrm>
            <a:off x="525826" y="3810115"/>
            <a:ext cx="637149" cy="637149"/>
          </a:xfrm>
          <a:prstGeom prst="rect">
            <a:avLst/>
          </a:prstGeom>
        </p:spPr>
      </p:pic>
      <p:pic>
        <p:nvPicPr>
          <p:cNvPr id="20" name="Picture 19"/>
          <p:cNvPicPr>
            <a:picLocks noChangeAspect="1"/>
          </p:cNvPicPr>
          <p:nvPr/>
        </p:nvPicPr>
        <p:blipFill>
          <a:blip r:embed="rId5"/>
          <a:stretch>
            <a:fillRect/>
          </a:stretch>
        </p:blipFill>
        <p:spPr>
          <a:xfrm>
            <a:off x="525826" y="4977929"/>
            <a:ext cx="637149" cy="637149"/>
          </a:xfrm>
          <a:prstGeom prst="rect">
            <a:avLst/>
          </a:prstGeom>
        </p:spPr>
      </p:pic>
      <p:sp>
        <p:nvSpPr>
          <p:cNvPr id="21" name="Rectangle 20"/>
          <p:cNvSpPr/>
          <p:nvPr/>
        </p:nvSpPr>
        <p:spPr>
          <a:xfrm>
            <a:off x="1409114" y="2622885"/>
            <a:ext cx="952505" cy="400110"/>
          </a:xfrm>
          <a:prstGeom prst="rect">
            <a:avLst/>
          </a:prstGeom>
        </p:spPr>
        <p:txBody>
          <a:bodyPr wrap="none">
            <a:spAutoFit/>
          </a:bodyPr>
          <a:lstStyle/>
          <a:p>
            <a:r>
              <a:rPr lang="en-US" sz="2000" b="1" dirty="0"/>
              <a:t>PIENET</a:t>
            </a:r>
          </a:p>
        </p:txBody>
      </p:sp>
      <p:sp>
        <p:nvSpPr>
          <p:cNvPr id="22" name="TextBox 21"/>
          <p:cNvSpPr txBox="1"/>
          <p:nvPr/>
        </p:nvSpPr>
        <p:spPr>
          <a:xfrm>
            <a:off x="1409114" y="2950093"/>
            <a:ext cx="1269506" cy="461665"/>
          </a:xfrm>
          <a:prstGeom prst="rect">
            <a:avLst/>
          </a:prstGeom>
          <a:noFill/>
        </p:spPr>
        <p:txBody>
          <a:bodyPr wrap="square" rtlCol="0">
            <a:spAutoFit/>
          </a:bodyPr>
          <a:lstStyle/>
          <a:p>
            <a:r>
              <a:rPr lang="fi-FI" sz="2400" b="1">
                <a:solidFill>
                  <a:schemeClr val="accent1"/>
                </a:solidFill>
              </a:rPr>
              <a:t>25</a:t>
            </a:r>
            <a:r>
              <a:rPr lang="mr-IN" sz="2400" b="1">
                <a:solidFill>
                  <a:schemeClr val="accent1"/>
                </a:solidFill>
              </a:rPr>
              <a:t>–</a:t>
            </a:r>
            <a:r>
              <a:rPr lang="fi-FI" sz="2400" b="1">
                <a:solidFill>
                  <a:schemeClr val="accent1"/>
                </a:solidFill>
              </a:rPr>
              <a:t>200</a:t>
            </a:r>
            <a:endParaRPr lang="en-US" sz="2400" b="1">
              <a:solidFill>
                <a:schemeClr val="accent1"/>
              </a:solidFill>
            </a:endParaRPr>
          </a:p>
        </p:txBody>
      </p:sp>
      <p:sp>
        <p:nvSpPr>
          <p:cNvPr id="23" name="TextBox 22"/>
          <p:cNvSpPr txBox="1"/>
          <p:nvPr/>
        </p:nvSpPr>
        <p:spPr>
          <a:xfrm>
            <a:off x="2442269" y="3050163"/>
            <a:ext cx="1269506" cy="307777"/>
          </a:xfrm>
          <a:prstGeom prst="rect">
            <a:avLst/>
          </a:prstGeom>
          <a:noFill/>
        </p:spPr>
        <p:txBody>
          <a:bodyPr wrap="square" rtlCol="0">
            <a:spAutoFit/>
          </a:bodyPr>
          <a:lstStyle/>
          <a:p>
            <a:r>
              <a:rPr lang="fi-FI" sz="1400" dirty="0">
                <a:solidFill>
                  <a:schemeClr val="accent1"/>
                </a:solidFill>
              </a:rPr>
              <a:t>työntekijää</a:t>
            </a:r>
            <a:endParaRPr lang="en-US" sz="1400" dirty="0">
              <a:solidFill>
                <a:schemeClr val="accent1"/>
              </a:solidFill>
            </a:endParaRPr>
          </a:p>
        </p:txBody>
      </p:sp>
      <p:sp>
        <p:nvSpPr>
          <p:cNvPr id="24" name="Rectangle 23"/>
          <p:cNvSpPr/>
          <p:nvPr/>
        </p:nvSpPr>
        <p:spPr>
          <a:xfrm>
            <a:off x="1409114" y="3768687"/>
            <a:ext cx="1638590" cy="400110"/>
          </a:xfrm>
          <a:prstGeom prst="rect">
            <a:avLst/>
          </a:prstGeom>
        </p:spPr>
        <p:txBody>
          <a:bodyPr wrap="none">
            <a:spAutoFit/>
          </a:bodyPr>
          <a:lstStyle/>
          <a:p>
            <a:r>
              <a:rPr lang="en-US" sz="2000" b="1" dirty="0"/>
              <a:t>KESKISUURET</a:t>
            </a:r>
          </a:p>
        </p:txBody>
      </p:sp>
      <p:sp>
        <p:nvSpPr>
          <p:cNvPr id="25" name="TextBox 24"/>
          <p:cNvSpPr txBox="1"/>
          <p:nvPr/>
        </p:nvSpPr>
        <p:spPr>
          <a:xfrm>
            <a:off x="1409114" y="4092752"/>
            <a:ext cx="1490532" cy="461665"/>
          </a:xfrm>
          <a:prstGeom prst="rect">
            <a:avLst/>
          </a:prstGeom>
          <a:noFill/>
        </p:spPr>
        <p:txBody>
          <a:bodyPr wrap="square" rtlCol="0">
            <a:spAutoFit/>
          </a:bodyPr>
          <a:lstStyle/>
          <a:p>
            <a:r>
              <a:rPr lang="is-IS" sz="2400" b="1">
                <a:solidFill>
                  <a:schemeClr val="accent1"/>
                </a:solidFill>
              </a:rPr>
              <a:t>200</a:t>
            </a:r>
            <a:r>
              <a:rPr lang="mr-IN" sz="2400" b="1">
                <a:solidFill>
                  <a:schemeClr val="accent1"/>
                </a:solidFill>
              </a:rPr>
              <a:t>–</a:t>
            </a:r>
            <a:r>
              <a:rPr lang="is-IS" sz="2400" b="1">
                <a:solidFill>
                  <a:schemeClr val="accent1"/>
                </a:solidFill>
              </a:rPr>
              <a:t>5000</a:t>
            </a:r>
            <a:endParaRPr lang="en-US" sz="2400" b="1">
              <a:solidFill>
                <a:schemeClr val="accent1"/>
              </a:solidFill>
            </a:endParaRPr>
          </a:p>
        </p:txBody>
      </p:sp>
      <p:sp>
        <p:nvSpPr>
          <p:cNvPr id="26" name="TextBox 25"/>
          <p:cNvSpPr txBox="1"/>
          <p:nvPr/>
        </p:nvSpPr>
        <p:spPr>
          <a:xfrm>
            <a:off x="2757770" y="4188980"/>
            <a:ext cx="1269506" cy="523220"/>
          </a:xfrm>
          <a:prstGeom prst="rect">
            <a:avLst/>
          </a:prstGeom>
          <a:noFill/>
        </p:spPr>
        <p:txBody>
          <a:bodyPr wrap="square" rtlCol="0">
            <a:spAutoFit/>
          </a:bodyPr>
          <a:lstStyle/>
          <a:p>
            <a:r>
              <a:rPr lang="en-US" sz="1400" dirty="0" err="1">
                <a:solidFill>
                  <a:schemeClr val="accent1"/>
                </a:solidFill>
              </a:rPr>
              <a:t>työntekijää</a:t>
            </a:r>
            <a:endParaRPr lang="en-US" sz="1400" dirty="0">
              <a:solidFill>
                <a:schemeClr val="accent1"/>
              </a:solidFill>
            </a:endParaRPr>
          </a:p>
          <a:p>
            <a:endParaRPr lang="en-US" sz="1400" dirty="0">
              <a:solidFill>
                <a:schemeClr val="accent1"/>
              </a:solidFill>
            </a:endParaRPr>
          </a:p>
        </p:txBody>
      </p:sp>
      <p:sp>
        <p:nvSpPr>
          <p:cNvPr id="27" name="Rectangle 26"/>
          <p:cNvSpPr/>
          <p:nvPr/>
        </p:nvSpPr>
        <p:spPr>
          <a:xfrm>
            <a:off x="1409114" y="4936687"/>
            <a:ext cx="1963260" cy="400110"/>
          </a:xfrm>
          <a:prstGeom prst="rect">
            <a:avLst/>
          </a:prstGeom>
        </p:spPr>
        <p:txBody>
          <a:bodyPr wrap="square">
            <a:spAutoFit/>
          </a:bodyPr>
          <a:lstStyle/>
          <a:p>
            <a:r>
              <a:rPr lang="en-US" sz="2000" b="1" dirty="0"/>
              <a:t>SUURET</a:t>
            </a:r>
          </a:p>
        </p:txBody>
      </p:sp>
      <p:sp>
        <p:nvSpPr>
          <p:cNvPr id="28" name="TextBox 27"/>
          <p:cNvSpPr txBox="1"/>
          <p:nvPr/>
        </p:nvSpPr>
        <p:spPr>
          <a:xfrm>
            <a:off x="1409114" y="5276311"/>
            <a:ext cx="1269506" cy="461665"/>
          </a:xfrm>
          <a:prstGeom prst="rect">
            <a:avLst/>
          </a:prstGeom>
          <a:noFill/>
        </p:spPr>
        <p:txBody>
          <a:bodyPr wrap="square" rtlCol="0">
            <a:spAutoFit/>
          </a:bodyPr>
          <a:lstStyle/>
          <a:p>
            <a:r>
              <a:rPr lang="fi-FI" sz="2400" b="1">
                <a:solidFill>
                  <a:schemeClr val="accent1"/>
                </a:solidFill>
              </a:rPr>
              <a:t>+5000</a:t>
            </a:r>
            <a:endParaRPr lang="en-US" sz="2400" b="1">
              <a:solidFill>
                <a:schemeClr val="accent1"/>
              </a:solidFill>
            </a:endParaRPr>
          </a:p>
        </p:txBody>
      </p:sp>
      <p:sp>
        <p:nvSpPr>
          <p:cNvPr id="29" name="TextBox 28"/>
          <p:cNvSpPr txBox="1"/>
          <p:nvPr/>
        </p:nvSpPr>
        <p:spPr>
          <a:xfrm>
            <a:off x="2276810" y="5380773"/>
            <a:ext cx="1269506" cy="307777"/>
          </a:xfrm>
          <a:prstGeom prst="rect">
            <a:avLst/>
          </a:prstGeom>
          <a:noFill/>
        </p:spPr>
        <p:txBody>
          <a:bodyPr wrap="square" rtlCol="0">
            <a:spAutoFit/>
          </a:bodyPr>
          <a:lstStyle/>
          <a:p>
            <a:r>
              <a:rPr lang="fi-FI" sz="1400" dirty="0">
                <a:solidFill>
                  <a:schemeClr val="accent1"/>
                </a:solidFill>
              </a:rPr>
              <a:t>työntekijää</a:t>
            </a:r>
            <a:endParaRPr lang="en-US" sz="1400" dirty="0">
              <a:solidFill>
                <a:schemeClr val="accent1"/>
              </a:solidFill>
            </a:endParaRPr>
          </a:p>
        </p:txBody>
      </p:sp>
      <p:pic>
        <p:nvPicPr>
          <p:cNvPr id="15" name="Picture 14"/>
          <p:cNvPicPr>
            <a:picLocks noChangeAspect="1"/>
          </p:cNvPicPr>
          <p:nvPr/>
        </p:nvPicPr>
        <p:blipFill>
          <a:blip r:embed="rId6"/>
          <a:stretch>
            <a:fillRect/>
          </a:stretch>
        </p:blipFill>
        <p:spPr>
          <a:xfrm>
            <a:off x="5867400" y="2748931"/>
            <a:ext cx="457200" cy="457200"/>
          </a:xfrm>
          <a:prstGeom prst="rect">
            <a:avLst/>
          </a:prstGeom>
        </p:spPr>
      </p:pic>
      <p:pic>
        <p:nvPicPr>
          <p:cNvPr id="31" name="Picture 30"/>
          <p:cNvPicPr>
            <a:picLocks noChangeAspect="1"/>
          </p:cNvPicPr>
          <p:nvPr/>
        </p:nvPicPr>
        <p:blipFill>
          <a:blip r:embed="rId7"/>
          <a:stretch>
            <a:fillRect/>
          </a:stretch>
        </p:blipFill>
        <p:spPr>
          <a:xfrm>
            <a:off x="5651500" y="3928109"/>
            <a:ext cx="673100" cy="457200"/>
          </a:xfrm>
          <a:prstGeom prst="rect">
            <a:avLst/>
          </a:prstGeom>
        </p:spPr>
      </p:pic>
      <p:pic>
        <p:nvPicPr>
          <p:cNvPr id="33" name="Picture 32"/>
          <p:cNvPicPr>
            <a:picLocks noChangeAspect="1"/>
          </p:cNvPicPr>
          <p:nvPr/>
        </p:nvPicPr>
        <p:blipFill>
          <a:blip r:embed="rId8"/>
          <a:stretch>
            <a:fillRect/>
          </a:stretch>
        </p:blipFill>
        <p:spPr>
          <a:xfrm>
            <a:off x="5418025" y="5111112"/>
            <a:ext cx="889000" cy="457200"/>
          </a:xfrm>
          <a:prstGeom prst="rect">
            <a:avLst/>
          </a:prstGeom>
        </p:spPr>
      </p:pic>
      <p:sp>
        <p:nvSpPr>
          <p:cNvPr id="36" name="TextBox 35"/>
          <p:cNvSpPr txBox="1"/>
          <p:nvPr/>
        </p:nvSpPr>
        <p:spPr>
          <a:xfrm>
            <a:off x="6627123" y="2312899"/>
            <a:ext cx="2237422" cy="1315295"/>
          </a:xfrm>
          <a:prstGeom prst="rect">
            <a:avLst/>
          </a:prstGeom>
          <a:noFill/>
        </p:spPr>
        <p:txBody>
          <a:bodyPr wrap="square" lIns="0" rIns="0" rtlCol="0" anchor="ctr">
            <a:noAutofit/>
          </a:bodyPr>
          <a:lstStyle/>
          <a:p>
            <a:r>
              <a:rPr lang="en-US" sz="3200" dirty="0"/>
              <a:t>1k</a:t>
            </a:r>
            <a:r>
              <a:rPr lang="mr-IN" sz="3200" dirty="0"/>
              <a:t>–</a:t>
            </a:r>
            <a:r>
              <a:rPr lang="en-US" sz="3200" dirty="0"/>
              <a:t>10k</a:t>
            </a:r>
          </a:p>
        </p:txBody>
      </p:sp>
      <p:sp>
        <p:nvSpPr>
          <p:cNvPr id="37" name="TextBox 36"/>
          <p:cNvSpPr txBox="1"/>
          <p:nvPr/>
        </p:nvSpPr>
        <p:spPr>
          <a:xfrm>
            <a:off x="6627123" y="3501261"/>
            <a:ext cx="2237422" cy="1315295"/>
          </a:xfrm>
          <a:prstGeom prst="rect">
            <a:avLst/>
          </a:prstGeom>
          <a:noFill/>
        </p:spPr>
        <p:txBody>
          <a:bodyPr wrap="square" lIns="0" rIns="0" rtlCol="0" anchor="ctr">
            <a:noAutofit/>
          </a:bodyPr>
          <a:lstStyle/>
          <a:p>
            <a:r>
              <a:rPr lang="en-US" sz="3200"/>
              <a:t>100k</a:t>
            </a:r>
            <a:r>
              <a:rPr lang="mr-IN" sz="3200"/>
              <a:t>–</a:t>
            </a:r>
            <a:r>
              <a:rPr lang="en-US" sz="3200"/>
              <a:t>1M</a:t>
            </a:r>
          </a:p>
        </p:txBody>
      </p:sp>
      <p:sp>
        <p:nvSpPr>
          <p:cNvPr id="38" name="TextBox 37"/>
          <p:cNvSpPr txBox="1"/>
          <p:nvPr/>
        </p:nvSpPr>
        <p:spPr>
          <a:xfrm>
            <a:off x="6627123" y="4632112"/>
            <a:ext cx="2237422" cy="1315295"/>
          </a:xfrm>
          <a:prstGeom prst="rect">
            <a:avLst/>
          </a:prstGeom>
          <a:noFill/>
        </p:spPr>
        <p:txBody>
          <a:bodyPr wrap="square" lIns="0" rIns="0" rtlCol="0" anchor="ctr">
            <a:noAutofit/>
          </a:bodyPr>
          <a:lstStyle/>
          <a:p>
            <a:r>
              <a:rPr lang="en-US" sz="3200"/>
              <a:t>1M</a:t>
            </a:r>
            <a:r>
              <a:rPr lang="mr-IN" sz="3200"/>
              <a:t>–</a:t>
            </a:r>
            <a:r>
              <a:rPr lang="en-US" sz="3200"/>
              <a:t>5M</a:t>
            </a:r>
          </a:p>
        </p:txBody>
      </p:sp>
      <p:sp>
        <p:nvSpPr>
          <p:cNvPr id="34" name="TextBox 33"/>
          <p:cNvSpPr txBox="1"/>
          <p:nvPr/>
        </p:nvSpPr>
        <p:spPr>
          <a:xfrm>
            <a:off x="535350" y="2104551"/>
            <a:ext cx="2268175" cy="385288"/>
          </a:xfrm>
          <a:prstGeom prst="rect">
            <a:avLst/>
          </a:prstGeom>
          <a:noFill/>
        </p:spPr>
        <p:txBody>
          <a:bodyPr wrap="square" lIns="0" rIns="0" rtlCol="0">
            <a:noAutofit/>
          </a:bodyPr>
          <a:lstStyle/>
          <a:p>
            <a:r>
              <a:rPr lang="en-US" sz="1400" dirty="0" err="1"/>
              <a:t>Yrityksen</a:t>
            </a:r>
            <a:r>
              <a:rPr lang="en-US" sz="1400" dirty="0"/>
              <a:t> </a:t>
            </a:r>
            <a:r>
              <a:rPr lang="en-US" sz="1400" dirty="0" err="1"/>
              <a:t>koko</a:t>
            </a:r>
            <a:endParaRPr lang="en-US" sz="1400" dirty="0"/>
          </a:p>
        </p:txBody>
      </p:sp>
      <p:sp>
        <p:nvSpPr>
          <p:cNvPr id="35" name="TextBox 34"/>
          <p:cNvSpPr txBox="1"/>
          <p:nvPr/>
        </p:nvSpPr>
        <p:spPr>
          <a:xfrm>
            <a:off x="4279545" y="2102694"/>
            <a:ext cx="3853134" cy="387145"/>
          </a:xfrm>
          <a:prstGeom prst="rect">
            <a:avLst/>
          </a:prstGeom>
          <a:noFill/>
        </p:spPr>
        <p:txBody>
          <a:bodyPr wrap="square" lIns="0" rIns="0" rtlCol="0">
            <a:noAutofit/>
          </a:bodyPr>
          <a:lstStyle/>
          <a:p>
            <a:pPr algn="ctr"/>
            <a:r>
              <a:rPr lang="en-US" sz="1400" dirty="0" err="1"/>
              <a:t>Tietoturvabudjetti</a:t>
            </a:r>
            <a:r>
              <a:rPr lang="en-US" sz="1400" dirty="0"/>
              <a:t>*</a:t>
            </a:r>
          </a:p>
        </p:txBody>
      </p:sp>
      <p:sp>
        <p:nvSpPr>
          <p:cNvPr id="39" name="TextBox 38">
            <a:extLst>
              <a:ext uri="{FF2B5EF4-FFF2-40B4-BE49-F238E27FC236}">
                <a16:creationId xmlns:a16="http://schemas.microsoft.com/office/drawing/2014/main" id="{828E8064-9EBB-4228-BB94-43775A96289C}"/>
              </a:ext>
            </a:extLst>
          </p:cNvPr>
          <p:cNvSpPr txBox="1"/>
          <p:nvPr/>
        </p:nvSpPr>
        <p:spPr>
          <a:xfrm>
            <a:off x="9696251" y="2123465"/>
            <a:ext cx="1955095" cy="387145"/>
          </a:xfrm>
          <a:prstGeom prst="rect">
            <a:avLst/>
          </a:prstGeom>
          <a:noFill/>
        </p:spPr>
        <p:txBody>
          <a:bodyPr wrap="square" lIns="0" rIns="0" rtlCol="0">
            <a:noAutofit/>
          </a:bodyPr>
          <a:lstStyle/>
          <a:p>
            <a:pPr algn="r"/>
            <a:r>
              <a:rPr lang="en-US" sz="1400" dirty="0" err="1"/>
              <a:t>Asiakastarve</a:t>
            </a:r>
            <a:endParaRPr lang="en-US" sz="1400" dirty="0"/>
          </a:p>
        </p:txBody>
      </p:sp>
      <p:sp>
        <p:nvSpPr>
          <p:cNvPr id="40" name="Rectangle 39">
            <a:extLst>
              <a:ext uri="{FF2B5EF4-FFF2-40B4-BE49-F238E27FC236}">
                <a16:creationId xmlns:a16="http://schemas.microsoft.com/office/drawing/2014/main" id="{00297B18-EE20-4E24-BAA5-948E1272EC8E}"/>
              </a:ext>
            </a:extLst>
          </p:cNvPr>
          <p:cNvSpPr/>
          <p:nvPr/>
        </p:nvSpPr>
        <p:spPr>
          <a:xfrm>
            <a:off x="451040" y="5894275"/>
            <a:ext cx="1524776" cy="276999"/>
          </a:xfrm>
          <a:prstGeom prst="rect">
            <a:avLst/>
          </a:prstGeom>
        </p:spPr>
        <p:txBody>
          <a:bodyPr wrap="none">
            <a:spAutoFit/>
          </a:bodyPr>
          <a:lstStyle/>
          <a:p>
            <a:r>
              <a:rPr lang="en-US" sz="1200" dirty="0"/>
              <a:t>* </a:t>
            </a:r>
            <a:r>
              <a:rPr lang="en-US" sz="1200" dirty="0" err="1"/>
              <a:t>Lähde</a:t>
            </a:r>
            <a:r>
              <a:rPr lang="en-US" sz="1200" dirty="0"/>
              <a:t>: SANS institute</a:t>
            </a:r>
            <a:endParaRPr lang="fi-FI" sz="1200" dirty="0"/>
          </a:p>
        </p:txBody>
      </p:sp>
      <p:pic>
        <p:nvPicPr>
          <p:cNvPr id="41" name="Picture 40">
            <a:extLst>
              <a:ext uri="{FF2B5EF4-FFF2-40B4-BE49-F238E27FC236}">
                <a16:creationId xmlns:a16="http://schemas.microsoft.com/office/drawing/2014/main" id="{BF26C958-F55F-4C1C-8840-382897CA5950}"/>
              </a:ext>
            </a:extLst>
          </p:cNvPr>
          <p:cNvPicPr>
            <a:picLocks noChangeAspect="1"/>
          </p:cNvPicPr>
          <p:nvPr/>
        </p:nvPicPr>
        <p:blipFill>
          <a:blip r:embed="rId9"/>
          <a:stretch>
            <a:fillRect/>
          </a:stretch>
        </p:blipFill>
        <p:spPr>
          <a:xfrm>
            <a:off x="4196170" y="3877073"/>
            <a:ext cx="533400" cy="533400"/>
          </a:xfrm>
          <a:prstGeom prst="rect">
            <a:avLst/>
          </a:prstGeom>
        </p:spPr>
      </p:pic>
      <p:sp>
        <p:nvSpPr>
          <p:cNvPr id="4" name="Footer Placeholder 3">
            <a:extLst>
              <a:ext uri="{FF2B5EF4-FFF2-40B4-BE49-F238E27FC236}">
                <a16:creationId xmlns:a16="http://schemas.microsoft.com/office/drawing/2014/main" id="{AAD2C595-42E2-4F39-98D5-F9477D2C1DB2}"/>
              </a:ext>
            </a:extLst>
          </p:cNvPr>
          <p:cNvSpPr>
            <a:spLocks noGrp="1"/>
          </p:cNvSpPr>
          <p:nvPr>
            <p:ph type="ftr" sz="quarter" idx="11"/>
          </p:nvPr>
        </p:nvSpPr>
        <p:spPr/>
        <p:txBody>
          <a:bodyPr/>
          <a:lstStyle/>
          <a:p>
            <a:r>
              <a:rPr lang="en-US"/>
              <a:t>© F-Securen 30. yhtiökokous (2018)</a:t>
            </a:r>
            <a:endParaRPr lang="en-GB" dirty="0"/>
          </a:p>
        </p:txBody>
      </p:sp>
      <p:sp>
        <p:nvSpPr>
          <p:cNvPr id="6" name="Slide Number Placeholder 5">
            <a:extLst>
              <a:ext uri="{FF2B5EF4-FFF2-40B4-BE49-F238E27FC236}">
                <a16:creationId xmlns:a16="http://schemas.microsoft.com/office/drawing/2014/main" id="{B0DF088D-60B1-4423-8C5A-9E9348DB5FCD}"/>
              </a:ext>
            </a:extLst>
          </p:cNvPr>
          <p:cNvSpPr>
            <a:spLocks noGrp="1"/>
          </p:cNvSpPr>
          <p:nvPr>
            <p:ph type="sldNum" sz="quarter" idx="12"/>
          </p:nvPr>
        </p:nvSpPr>
        <p:spPr/>
        <p:txBody>
          <a:bodyPr/>
          <a:lstStyle/>
          <a:p>
            <a:fld id="{7F38D28D-79A6-4EC7-ADA6-1F74D6C7DECE}" type="slidenum">
              <a:rPr lang="en-GB" smtClean="0"/>
              <a:t>9</a:t>
            </a:fld>
            <a:endParaRPr lang="en-GB"/>
          </a:p>
        </p:txBody>
      </p:sp>
    </p:spTree>
    <p:extLst>
      <p:ext uri="{BB962C8B-B14F-4D97-AF65-F5344CB8AC3E}">
        <p14:creationId xmlns:p14="http://schemas.microsoft.com/office/powerpoint/2010/main" val="2762141745"/>
      </p:ext>
    </p:extLst>
  </p:cSld>
  <p:clrMapOvr>
    <a:masterClrMapping/>
  </p:clrMapOvr>
  <p:transition spd="med">
    <p:pull/>
  </p:transition>
</p:sld>
</file>

<file path=ppt/theme/theme1.xml><?xml version="1.0" encoding="utf-8"?>
<a:theme xmlns:a="http://schemas.openxmlformats.org/drawingml/2006/main" name="F-Secure Red">
  <a:themeElements>
    <a:clrScheme name="F-Secure">
      <a:dk1>
        <a:srgbClr val="000000"/>
      </a:dk1>
      <a:lt1>
        <a:srgbClr val="FFFFFF"/>
      </a:lt1>
      <a:dk2>
        <a:srgbClr val="FF3334"/>
      </a:dk2>
      <a:lt2>
        <a:srgbClr val="EEECE1"/>
      </a:lt2>
      <a:accent1>
        <a:srgbClr val="FF3334"/>
      </a:accent1>
      <a:accent2>
        <a:srgbClr val="00BAFF"/>
      </a:accent2>
      <a:accent3>
        <a:srgbClr val="FFED00"/>
      </a:accent3>
      <a:accent4>
        <a:srgbClr val="00EDAB"/>
      </a:accent4>
      <a:accent5>
        <a:srgbClr val="BFBFBF"/>
      </a:accent5>
      <a:accent6>
        <a:srgbClr val="AB33FF"/>
      </a:accent6>
      <a:hlink>
        <a:srgbClr val="000000"/>
      </a:hlink>
      <a:folHlink>
        <a:srgbClr val="EDEDED"/>
      </a:folHlink>
    </a:clrScheme>
    <a:fontScheme name="F-Secure Office">
      <a:majorFont>
        <a:latin typeface="FSecure Office"/>
        <a:ea typeface=""/>
        <a:cs typeface=""/>
      </a:majorFont>
      <a:minorFont>
        <a:latin typeface="FSecur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5EEF33-E3FD-4969-8D19-0A60F56AB757}" vid="{7FF60D8D-1876-41F2-AC9F-83187AD0B000}"/>
    </a:ext>
  </a:extLst>
</a:theme>
</file>

<file path=ppt/theme/theme2.xml><?xml version="1.0" encoding="utf-8"?>
<a:theme xmlns:a="http://schemas.openxmlformats.org/drawingml/2006/main" name="1_F-Secure Black">
  <a:themeElements>
    <a:clrScheme name="F-Secure color palette">
      <a:dk1>
        <a:srgbClr val="000000"/>
      </a:dk1>
      <a:lt1>
        <a:srgbClr val="FFFFFF"/>
      </a:lt1>
      <a:dk2>
        <a:srgbClr val="FF3334"/>
      </a:dk2>
      <a:lt2>
        <a:srgbClr val="EEECE1"/>
      </a:lt2>
      <a:accent1>
        <a:srgbClr val="AB33FF"/>
      </a:accent1>
      <a:accent2>
        <a:srgbClr val="00BAFF"/>
      </a:accent2>
      <a:accent3>
        <a:srgbClr val="FFED00"/>
      </a:accent3>
      <a:accent4>
        <a:srgbClr val="00EDAB"/>
      </a:accent4>
      <a:accent5>
        <a:srgbClr val="BFBFBF"/>
      </a:accent5>
      <a:accent6>
        <a:srgbClr val="EDEDED"/>
      </a:accent6>
      <a:hlink>
        <a:srgbClr val="000000"/>
      </a:hlink>
      <a:folHlink>
        <a:srgbClr val="EDEDED"/>
      </a:folHlink>
    </a:clrScheme>
    <a:fontScheme name="F-Secure Office">
      <a:majorFont>
        <a:latin typeface="FSecure Office"/>
        <a:ea typeface=""/>
        <a:cs typeface=""/>
      </a:majorFont>
      <a:minorFont>
        <a:latin typeface="FSecur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5EEF33-E3FD-4969-8D19-0A60F56AB757}" vid="{C76B7EE4-DDEC-4293-A4FD-F95F4355CFF3}"/>
    </a:ext>
  </a:extLst>
</a:theme>
</file>

<file path=ppt/theme/theme3.xml><?xml version="1.0" encoding="utf-8"?>
<a:theme xmlns:a="http://schemas.openxmlformats.org/drawingml/2006/main" name="F-Secure Cyan">
  <a:themeElements>
    <a:clrScheme name="F-Secure color palette">
      <a:dk1>
        <a:srgbClr val="000000"/>
      </a:dk1>
      <a:lt1>
        <a:srgbClr val="FFFFFF"/>
      </a:lt1>
      <a:dk2>
        <a:srgbClr val="FF3334"/>
      </a:dk2>
      <a:lt2>
        <a:srgbClr val="EEECE1"/>
      </a:lt2>
      <a:accent1>
        <a:srgbClr val="AB33FF"/>
      </a:accent1>
      <a:accent2>
        <a:srgbClr val="00BAFF"/>
      </a:accent2>
      <a:accent3>
        <a:srgbClr val="FFED00"/>
      </a:accent3>
      <a:accent4>
        <a:srgbClr val="00EDAB"/>
      </a:accent4>
      <a:accent5>
        <a:srgbClr val="BFBFBF"/>
      </a:accent5>
      <a:accent6>
        <a:srgbClr val="EDEDED"/>
      </a:accent6>
      <a:hlink>
        <a:srgbClr val="000000"/>
      </a:hlink>
      <a:folHlink>
        <a:srgbClr val="EDEDED"/>
      </a:folHlink>
    </a:clrScheme>
    <a:fontScheme name="F-Secure Office">
      <a:majorFont>
        <a:latin typeface="FSecure Office"/>
        <a:ea typeface=""/>
        <a:cs typeface=""/>
      </a:majorFont>
      <a:minorFont>
        <a:latin typeface="FSecur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5EEF33-E3FD-4969-8D19-0A60F56AB757}" vid="{94092EE4-358C-499D-9ED6-7A5307AF37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F-Secure 16-9_Office - LITE Template-1016</Template>
  <TotalTime>0</TotalTime>
  <Words>1191</Words>
  <Application>Microsoft Office PowerPoint</Application>
  <PresentationFormat>Widescreen</PresentationFormat>
  <Paragraphs>376</Paragraphs>
  <Slides>29</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FSecure Sans Headline</vt:lpstr>
      <vt:lpstr>Arial</vt:lpstr>
      <vt:lpstr>Calibri</vt:lpstr>
      <vt:lpstr>FSecure Office</vt:lpstr>
      <vt:lpstr>FSecure Office Bold</vt:lpstr>
      <vt:lpstr>Times New Roman</vt:lpstr>
      <vt:lpstr>Wingdings</vt:lpstr>
      <vt:lpstr>F-Secure Red</vt:lpstr>
      <vt:lpstr>1_F-Secure Black</vt:lpstr>
      <vt:lpstr>F-Secure Cyan</vt:lpstr>
      <vt:lpstr>TOIMITUSJOHTAJAN KATSAUS</vt:lpstr>
      <vt:lpstr>F-SECUREN MUUTOS JATKUU</vt:lpstr>
      <vt:lpstr>MegatrendIT</vt:lpstr>
      <vt:lpstr>YRITYSTIETOTURVA JATKAA  VAHVASSA KASVUSSA</vt:lpstr>
      <vt:lpstr>KASVUVAUHTI VAIHTELEE MARKKINOITTAIN</vt:lpstr>
      <vt:lpstr>F-SECUREN  strategIA </vt:lpstr>
      <vt:lpstr>F-SECUREN TARJOOMAN LAAJENTAMINEN</vt:lpstr>
      <vt:lpstr>HUIPPULUOKAN KYBERTURVALLISUUTTA KESKISUURILLE YRITYKSILLE</vt:lpstr>
      <vt:lpstr>SUUREMMILLA YRITYKSILLÄ ENEMMÄN TARPEITA JA RESURSSEJA</vt:lpstr>
      <vt:lpstr>LAAJEMPI TUOTE- JA PALVELUVALIKOIMA ANTAA LISÄÄ MAHDOLLISUUKSIA</vt:lpstr>
      <vt:lpstr>UHKIEN HAVAITSEMISELLE  KASVAVA TARVE </vt:lpstr>
      <vt:lpstr>YHDISTÄMME PÄÄTELAITTEIDEN TIETOTURVAN JA UHKIEN HAVAITSEMISEN</vt:lpstr>
      <vt:lpstr>ASIANTUNTEMUKSEN &amp; TUOTEOSAAMISEN YHDISTELMÄ ON f-SECUREN KIlPAILUETU</vt:lpstr>
      <vt:lpstr>LIIKETOIMINTA SKAALAUTUU GLOBAaLIN KUMPPANIVERKON KAUTTA</vt:lpstr>
      <vt:lpstr>KULUTTAJIEN TARPEET AIEMPAA MONIMUOTOISEMPIA</vt:lpstr>
      <vt:lpstr>F-SECUReLLA ON KIlPAILUKYKYISET TUOTTEET</vt:lpstr>
      <vt:lpstr>MERKITTÄVIÄ SYNERGIOITA</vt:lpstr>
      <vt:lpstr>F-SecureN  KASVUAJURIT</vt:lpstr>
      <vt:lpstr>F-SECUREN  LIIKETOIMINTA 2017  </vt:lpstr>
      <vt:lpstr>TÄRKEITÄ NUMEROITA 2017</vt:lpstr>
      <vt:lpstr>SAADUT ENNAKOT KASVAVAT LIIKEVAIHTOA NOPEAMMIN</vt:lpstr>
      <vt:lpstr>YRITYSTIETOTURVA NOPEIMMASSA KASVUSSA KAUSIVAIHTELUSTA HUOLIMATTA</vt:lpstr>
      <vt:lpstr>PowerPoint Presentation</vt:lpstr>
      <vt:lpstr>PowerPoint Presentation</vt:lpstr>
      <vt:lpstr>VAKAA RAHAVIRTA &amp; OSINKO</vt:lpstr>
      <vt:lpstr>NÄKYMÄT VUODELLE 2018</vt:lpstr>
      <vt:lpstr>NÄKYMÄT 2018-2021</vt:lpstr>
      <vt:lpstr>PowerPoint Presentation</vt:lpstr>
      <vt:lpstr>AT YOUR SIDE, WATCHING YOUR 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GENERAL  MEETING</dc:title>
  <dc:creator>Pesola, Tapio</dc:creator>
  <cp:lastModifiedBy>Pesola, Tapio</cp:lastModifiedBy>
  <cp:revision>167</cp:revision>
  <cp:lastPrinted>2018-03-28T09:27:43Z</cp:lastPrinted>
  <dcterms:created xsi:type="dcterms:W3CDTF">2017-03-27T08:00:12Z</dcterms:created>
  <dcterms:modified xsi:type="dcterms:W3CDTF">2018-04-05T10:59:14Z</dcterms:modified>
</cp:coreProperties>
</file>